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68" r:id="rId2"/>
    <p:sldId id="277" r:id="rId3"/>
    <p:sldId id="270" r:id="rId4"/>
    <p:sldId id="327" r:id="rId5"/>
    <p:sldId id="292" r:id="rId6"/>
    <p:sldId id="278" r:id="rId7"/>
    <p:sldId id="328" r:id="rId8"/>
    <p:sldId id="330" r:id="rId9"/>
    <p:sldId id="301" r:id="rId10"/>
    <p:sldId id="293" r:id="rId11"/>
    <p:sldId id="333" r:id="rId12"/>
    <p:sldId id="315" r:id="rId13"/>
    <p:sldId id="337" r:id="rId14"/>
    <p:sldId id="338" r:id="rId15"/>
    <p:sldId id="339" r:id="rId16"/>
    <p:sldId id="340" r:id="rId17"/>
    <p:sldId id="341" r:id="rId18"/>
    <p:sldId id="305" r:id="rId19"/>
    <p:sldId id="344" r:id="rId20"/>
    <p:sldId id="345" r:id="rId21"/>
    <p:sldId id="346" r:id="rId22"/>
    <p:sldId id="297" r:id="rId23"/>
    <p:sldId id="294" r:id="rId24"/>
    <p:sldId id="295" r:id="rId25"/>
    <p:sldId id="296" r:id="rId26"/>
    <p:sldId id="326" r:id="rId27"/>
    <p:sldId id="342" r:id="rId28"/>
    <p:sldId id="343" r:id="rId29"/>
    <p:sldId id="290" r:id="rId30"/>
    <p:sldId id="273" r:id="rId3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gfsQybd2hes5qMfd625ajkgi9xT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C400"/>
    <a:srgbClr val="FFC600"/>
    <a:srgbClr val="2E2D91"/>
    <a:srgbClr val="2D2D8C"/>
    <a:srgbClr val="3D0845"/>
    <a:srgbClr val="4C3DA8"/>
    <a:srgbClr val="32266B"/>
    <a:srgbClr val="2CB5E0"/>
    <a:srgbClr val="287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87" autoAdjust="0"/>
    <p:restoredTop sz="84554"/>
  </p:normalViewPr>
  <p:slideViewPr>
    <p:cSldViewPr snapToGrid="0">
      <p:cViewPr>
        <p:scale>
          <a:sx n="70" d="100"/>
          <a:sy n="70" d="100"/>
        </p:scale>
        <p:origin x="5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-329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ES" sz="1600" dirty="0" smtClean="0"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PRESUPUESTO</a:t>
            </a:r>
            <a:r>
              <a:rPr lang="es-ES" sz="1600" baseline="0" dirty="0" smtClean="0"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s-ES" sz="1600" baseline="0" dirty="0"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IPIAP 2024</a:t>
            </a:r>
            <a:endParaRPr lang="es-ES" sz="1600" dirty="0">
              <a:effectLst/>
              <a:latin typeface="Arial Black" panose="020B0A040201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0683911243608492"/>
          <c:y val="5.9623330781475643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tx2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D3F-42AE-9483-1A58B2A9B3E4}"/>
              </c:ext>
            </c:extLst>
          </c:dPt>
          <c:dPt>
            <c:idx val="1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D3F-42AE-9483-1A58B2A9B3E4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99,25%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D3F-42AE-9483-1A58B2A9B3E4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800" dirty="0" smtClean="0">
                        <a:solidFill>
                          <a:sysClr val="windowText" lastClr="000000"/>
                        </a:solidFill>
                      </a:rPr>
                      <a:t>0,75%</a:t>
                    </a:r>
                    <a:endParaRPr lang="en-US" dirty="0">
                      <a:solidFill>
                        <a:sysClr val="windowText" lastClr="000000"/>
                      </a:solidFill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D3F-42AE-9483-1A58B2A9B3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'[ANEXOS_ENERO-DICIEMBRE_2024.xlsx]Hoja2'!$A$1:$A$2</c:f>
              <c:strCache>
                <c:ptCount val="2"/>
                <c:pt idx="0">
                  <c:v>EJECUTADO</c:v>
                </c:pt>
                <c:pt idx="1">
                  <c:v>NO DEVENGADO</c:v>
                </c:pt>
              </c:strCache>
            </c:strRef>
          </c:cat>
          <c:val>
            <c:numRef>
              <c:f>'[ANEXOS_ENERO-DICIEMBRE_2024.xlsx]Hoja2'!$C$1:$C$2</c:f>
              <c:numCache>
                <c:formatCode>0.00</c:formatCode>
                <c:ptCount val="2"/>
                <c:pt idx="0" formatCode="General">
                  <c:v>100</c:v>
                </c:pt>
                <c:pt idx="1">
                  <c:v>0.99246691499018125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D3F-42AE-9483-1A58B2A9B3E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0.26433227364539313"/>
          <c:y val="0.9399763634963747"/>
          <c:w val="0.50319089941559736"/>
          <c:h val="5.2073859066095227E-2"/>
        </c:manualLayout>
      </c:layout>
      <c:overlay val="0"/>
      <c:txPr>
        <a:bodyPr/>
        <a:lstStyle/>
        <a:p>
          <a:pPr rtl="0">
            <a:def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endParaRPr lang="es-ES"/>
        </a:p>
      </c:txPr>
    </c:legend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07E9FB-961D-4777-8EB4-D652E7834BEB}" type="doc">
      <dgm:prSet loTypeId="urn:microsoft.com/office/officeart/2008/layout/VerticalCurvedList#1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s-EC"/>
        </a:p>
      </dgm:t>
    </dgm:pt>
    <dgm:pt modelId="{A4D588FA-BC7E-42B0-B84C-01B6CC2DC995}">
      <dgm:prSet phldrT="[Texto]"/>
      <dgm:spPr/>
      <dgm:t>
        <a:bodyPr/>
        <a:lstStyle/>
        <a:p>
          <a:r>
            <a:rPr lang="es-EC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Reportes  mensuales de </a:t>
          </a:r>
          <a:r>
            <a:rPr lang="es-E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Indicadores Pesqueros-Biológicos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C13153-C3FE-405D-B696-650E90BD5F7F}" type="parTrans" cxnId="{C2F4AC48-A9CF-4E50-B3B4-1EAE4A4EC002}">
      <dgm:prSet/>
      <dgm:spPr/>
      <dgm:t>
        <a:bodyPr/>
        <a:lstStyle/>
        <a:p>
          <a:endParaRPr lang="es-EC"/>
        </a:p>
      </dgm:t>
    </dgm:pt>
    <dgm:pt modelId="{F18B298C-B2D5-4426-BE90-7FE4114C6730}" type="sibTrans" cxnId="{C2F4AC48-A9CF-4E50-B3B4-1EAE4A4EC002}">
      <dgm:prSet/>
      <dgm:spPr/>
      <dgm:t>
        <a:bodyPr/>
        <a:lstStyle/>
        <a:p>
          <a:endParaRPr lang="es-EC"/>
        </a:p>
      </dgm:t>
    </dgm:pt>
    <dgm:pt modelId="{843AECDE-3018-4A3A-888A-50195E066CB0}">
      <dgm:prSet phldrT="[Texto]"/>
      <dgm:spPr/>
      <dgm:t>
        <a:bodyPr/>
        <a:lstStyle/>
        <a:p>
          <a:r>
            <a:rPr lang="es-E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Reporte  semestral de Indicadores Pesqueros-Biológicos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BBBAAB-A508-4EC9-8186-09A08AD0CB36}" type="parTrans" cxnId="{C31B516C-39E7-4BCF-B326-18CDC5B0DAA0}">
      <dgm:prSet/>
      <dgm:spPr/>
      <dgm:t>
        <a:bodyPr/>
        <a:lstStyle/>
        <a:p>
          <a:endParaRPr lang="es-EC"/>
        </a:p>
      </dgm:t>
    </dgm:pt>
    <dgm:pt modelId="{12C5F41C-2051-4671-8AB4-2E7A572D43C8}" type="sibTrans" cxnId="{C31B516C-39E7-4BCF-B326-18CDC5B0DAA0}">
      <dgm:prSet/>
      <dgm:spPr/>
      <dgm:t>
        <a:bodyPr/>
        <a:lstStyle/>
        <a:p>
          <a:endParaRPr lang="es-EC"/>
        </a:p>
      </dgm:t>
    </dgm:pt>
    <dgm:pt modelId="{630C8BAC-D6F6-4E64-9C7E-324073FC4174}">
      <dgm:prSet phldrT="[Texto]"/>
      <dgm:spPr/>
      <dgm:t>
        <a:bodyPr/>
        <a:lstStyle/>
        <a:p>
          <a:r>
            <a:rPr lang="es-E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Reporte de proyectos publicados en la Web: Marcaje, Genómico y evaluación de stock</a:t>
          </a:r>
          <a:endParaRPr lang="es-EC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9F1EA7-8340-460E-96AD-0B975CD705CB}" type="parTrans" cxnId="{97715C59-D621-4934-BBBE-ADE85C313A79}">
      <dgm:prSet/>
      <dgm:spPr/>
      <dgm:t>
        <a:bodyPr/>
        <a:lstStyle/>
        <a:p>
          <a:endParaRPr lang="es-EC"/>
        </a:p>
      </dgm:t>
    </dgm:pt>
    <dgm:pt modelId="{A41D6512-0C9D-4BF5-9899-311F2C72DB7D}" type="sibTrans" cxnId="{97715C59-D621-4934-BBBE-ADE85C313A79}">
      <dgm:prSet/>
      <dgm:spPr/>
      <dgm:t>
        <a:bodyPr/>
        <a:lstStyle/>
        <a:p>
          <a:endParaRPr lang="es-EC"/>
        </a:p>
      </dgm:t>
    </dgm:pt>
    <dgm:pt modelId="{0CBFD893-C2D4-4F3A-B4B9-B179FA035B14}" type="pres">
      <dgm:prSet presAssocID="{0C07E9FB-961D-4777-8EB4-D652E7834BE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E83579D1-EE57-47C7-9B48-E2E16CCCFD48}" type="pres">
      <dgm:prSet presAssocID="{0C07E9FB-961D-4777-8EB4-D652E7834BEB}" presName="Name1" presStyleCnt="0"/>
      <dgm:spPr/>
    </dgm:pt>
    <dgm:pt modelId="{FCABA1AB-808D-4445-84F5-CD397DB4AF2D}" type="pres">
      <dgm:prSet presAssocID="{0C07E9FB-961D-4777-8EB4-D652E7834BEB}" presName="cycle" presStyleCnt="0"/>
      <dgm:spPr/>
    </dgm:pt>
    <dgm:pt modelId="{B0D01F64-F7EF-4A2A-BDCD-6E65FE7CC357}" type="pres">
      <dgm:prSet presAssocID="{0C07E9FB-961D-4777-8EB4-D652E7834BEB}" presName="srcNode" presStyleLbl="node1" presStyleIdx="0" presStyleCnt="3"/>
      <dgm:spPr/>
    </dgm:pt>
    <dgm:pt modelId="{E3B156D1-A82E-4708-B7E6-0A5A632206DC}" type="pres">
      <dgm:prSet presAssocID="{0C07E9FB-961D-4777-8EB4-D652E7834BEB}" presName="conn" presStyleLbl="parChTrans1D2" presStyleIdx="0" presStyleCnt="1"/>
      <dgm:spPr/>
      <dgm:t>
        <a:bodyPr/>
        <a:lstStyle/>
        <a:p>
          <a:endParaRPr lang="es-EC"/>
        </a:p>
      </dgm:t>
    </dgm:pt>
    <dgm:pt modelId="{75A8549A-F702-42A2-B1E7-904399487E51}" type="pres">
      <dgm:prSet presAssocID="{0C07E9FB-961D-4777-8EB4-D652E7834BEB}" presName="extraNode" presStyleLbl="node1" presStyleIdx="0" presStyleCnt="3"/>
      <dgm:spPr/>
    </dgm:pt>
    <dgm:pt modelId="{FEA58EC8-FFE9-40A7-B9EE-FFB784D37D94}" type="pres">
      <dgm:prSet presAssocID="{0C07E9FB-961D-4777-8EB4-D652E7834BEB}" presName="dstNode" presStyleLbl="node1" presStyleIdx="0" presStyleCnt="3"/>
      <dgm:spPr/>
    </dgm:pt>
    <dgm:pt modelId="{C20CD631-FA97-4542-99EE-5103128EB9D7}" type="pres">
      <dgm:prSet presAssocID="{A4D588FA-BC7E-42B0-B84C-01B6CC2DC995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8222DFA-8F22-4A91-9A05-5F72222E0C5A}" type="pres">
      <dgm:prSet presAssocID="{A4D588FA-BC7E-42B0-B84C-01B6CC2DC995}" presName="accent_1" presStyleCnt="0"/>
      <dgm:spPr/>
    </dgm:pt>
    <dgm:pt modelId="{AE2701F1-6227-426E-9A32-F6A5C9BDB94A}" type="pres">
      <dgm:prSet presAssocID="{A4D588FA-BC7E-42B0-B84C-01B6CC2DC995}" presName="accentRepeatNode" presStyleLbl="solidFgAcc1" presStyleIdx="0" presStyleCnt="3"/>
      <dgm:spPr/>
    </dgm:pt>
    <dgm:pt modelId="{557AFB7C-8723-48C0-BC4B-E756959E9680}" type="pres">
      <dgm:prSet presAssocID="{843AECDE-3018-4A3A-888A-50195E066CB0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6EEA99B-1944-475E-B092-9DD0CB97C0DD}" type="pres">
      <dgm:prSet presAssocID="{843AECDE-3018-4A3A-888A-50195E066CB0}" presName="accent_2" presStyleCnt="0"/>
      <dgm:spPr/>
    </dgm:pt>
    <dgm:pt modelId="{4CCA86F4-5CBD-4E94-BE76-40DB9BFD4AD6}" type="pres">
      <dgm:prSet presAssocID="{843AECDE-3018-4A3A-888A-50195E066CB0}" presName="accentRepeatNode" presStyleLbl="solidFgAcc1" presStyleIdx="1" presStyleCnt="3"/>
      <dgm:spPr/>
    </dgm:pt>
    <dgm:pt modelId="{DAC9FCA8-1F43-4348-8825-B3C51785C518}" type="pres">
      <dgm:prSet presAssocID="{630C8BAC-D6F6-4E64-9C7E-324073FC4174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1848724-7B38-4062-A057-67C0B24FD2CF}" type="pres">
      <dgm:prSet presAssocID="{630C8BAC-D6F6-4E64-9C7E-324073FC4174}" presName="accent_3" presStyleCnt="0"/>
      <dgm:spPr/>
    </dgm:pt>
    <dgm:pt modelId="{F3DCD911-03D7-4A4E-B73F-55D583CCDD44}" type="pres">
      <dgm:prSet presAssocID="{630C8BAC-D6F6-4E64-9C7E-324073FC4174}" presName="accentRepeatNode" presStyleLbl="solidFgAcc1" presStyleIdx="2" presStyleCnt="3"/>
      <dgm:spPr/>
    </dgm:pt>
  </dgm:ptLst>
  <dgm:cxnLst>
    <dgm:cxn modelId="{5B4C8E19-854E-43C8-B802-43F73604D506}" type="presOf" srcId="{843AECDE-3018-4A3A-888A-50195E066CB0}" destId="{557AFB7C-8723-48C0-BC4B-E756959E9680}" srcOrd="0" destOrd="0" presId="urn:microsoft.com/office/officeart/2008/layout/VerticalCurvedList#1"/>
    <dgm:cxn modelId="{97715C59-D621-4934-BBBE-ADE85C313A79}" srcId="{0C07E9FB-961D-4777-8EB4-D652E7834BEB}" destId="{630C8BAC-D6F6-4E64-9C7E-324073FC4174}" srcOrd="2" destOrd="0" parTransId="{969F1EA7-8340-460E-96AD-0B975CD705CB}" sibTransId="{A41D6512-0C9D-4BF5-9899-311F2C72DB7D}"/>
    <dgm:cxn modelId="{C2F4AC48-A9CF-4E50-B3B4-1EAE4A4EC002}" srcId="{0C07E9FB-961D-4777-8EB4-D652E7834BEB}" destId="{A4D588FA-BC7E-42B0-B84C-01B6CC2DC995}" srcOrd="0" destOrd="0" parTransId="{D6C13153-C3FE-405D-B696-650E90BD5F7F}" sibTransId="{F18B298C-B2D5-4426-BE90-7FE4114C6730}"/>
    <dgm:cxn modelId="{7D2D7D89-DAF4-44D9-AB3A-9C88A3E52E99}" type="presOf" srcId="{0C07E9FB-961D-4777-8EB4-D652E7834BEB}" destId="{0CBFD893-C2D4-4F3A-B4B9-B179FA035B14}" srcOrd="0" destOrd="0" presId="urn:microsoft.com/office/officeart/2008/layout/VerticalCurvedList#1"/>
    <dgm:cxn modelId="{F3B1D3FC-CC7E-42F7-81A3-40F110BD6F22}" type="presOf" srcId="{630C8BAC-D6F6-4E64-9C7E-324073FC4174}" destId="{DAC9FCA8-1F43-4348-8825-B3C51785C518}" srcOrd="0" destOrd="0" presId="urn:microsoft.com/office/officeart/2008/layout/VerticalCurvedList#1"/>
    <dgm:cxn modelId="{025A783A-0FE6-4328-B436-2677604F32B6}" type="presOf" srcId="{A4D588FA-BC7E-42B0-B84C-01B6CC2DC995}" destId="{C20CD631-FA97-4542-99EE-5103128EB9D7}" srcOrd="0" destOrd="0" presId="urn:microsoft.com/office/officeart/2008/layout/VerticalCurvedList#1"/>
    <dgm:cxn modelId="{09425697-A0B2-4228-9113-E06F3352FFF3}" type="presOf" srcId="{F18B298C-B2D5-4426-BE90-7FE4114C6730}" destId="{E3B156D1-A82E-4708-B7E6-0A5A632206DC}" srcOrd="0" destOrd="0" presId="urn:microsoft.com/office/officeart/2008/layout/VerticalCurvedList#1"/>
    <dgm:cxn modelId="{C31B516C-39E7-4BCF-B326-18CDC5B0DAA0}" srcId="{0C07E9FB-961D-4777-8EB4-D652E7834BEB}" destId="{843AECDE-3018-4A3A-888A-50195E066CB0}" srcOrd="1" destOrd="0" parTransId="{15BBBAAB-A508-4EC9-8186-09A08AD0CB36}" sibTransId="{12C5F41C-2051-4671-8AB4-2E7A572D43C8}"/>
    <dgm:cxn modelId="{536326CF-99BE-4BAD-8D0C-DE596094942A}" type="presParOf" srcId="{0CBFD893-C2D4-4F3A-B4B9-B179FA035B14}" destId="{E83579D1-EE57-47C7-9B48-E2E16CCCFD48}" srcOrd="0" destOrd="0" presId="urn:microsoft.com/office/officeart/2008/layout/VerticalCurvedList#1"/>
    <dgm:cxn modelId="{D33D5B99-2BA2-4BFB-A95C-D244482B2FE9}" type="presParOf" srcId="{E83579D1-EE57-47C7-9B48-E2E16CCCFD48}" destId="{FCABA1AB-808D-4445-84F5-CD397DB4AF2D}" srcOrd="0" destOrd="0" presId="urn:microsoft.com/office/officeart/2008/layout/VerticalCurvedList#1"/>
    <dgm:cxn modelId="{3C7D8500-707B-4B0B-AB4E-CDA983D00090}" type="presParOf" srcId="{FCABA1AB-808D-4445-84F5-CD397DB4AF2D}" destId="{B0D01F64-F7EF-4A2A-BDCD-6E65FE7CC357}" srcOrd="0" destOrd="0" presId="urn:microsoft.com/office/officeart/2008/layout/VerticalCurvedList#1"/>
    <dgm:cxn modelId="{013F7A04-C401-4DBB-A209-6F9AABD4E210}" type="presParOf" srcId="{FCABA1AB-808D-4445-84F5-CD397DB4AF2D}" destId="{E3B156D1-A82E-4708-B7E6-0A5A632206DC}" srcOrd="1" destOrd="0" presId="urn:microsoft.com/office/officeart/2008/layout/VerticalCurvedList#1"/>
    <dgm:cxn modelId="{5152C980-E61E-4C8D-8A63-31232FB50D74}" type="presParOf" srcId="{FCABA1AB-808D-4445-84F5-CD397DB4AF2D}" destId="{75A8549A-F702-42A2-B1E7-904399487E51}" srcOrd="2" destOrd="0" presId="urn:microsoft.com/office/officeart/2008/layout/VerticalCurvedList#1"/>
    <dgm:cxn modelId="{DAC7C85F-75BD-4E28-9B61-78FC8CF6758B}" type="presParOf" srcId="{FCABA1AB-808D-4445-84F5-CD397DB4AF2D}" destId="{FEA58EC8-FFE9-40A7-B9EE-FFB784D37D94}" srcOrd="3" destOrd="0" presId="urn:microsoft.com/office/officeart/2008/layout/VerticalCurvedList#1"/>
    <dgm:cxn modelId="{2CF9AFB2-5EC4-47AB-A60B-3F657D0CCBFA}" type="presParOf" srcId="{E83579D1-EE57-47C7-9B48-E2E16CCCFD48}" destId="{C20CD631-FA97-4542-99EE-5103128EB9D7}" srcOrd="1" destOrd="0" presId="urn:microsoft.com/office/officeart/2008/layout/VerticalCurvedList#1"/>
    <dgm:cxn modelId="{EDEFD81B-3F26-476E-B922-5FF461B413BF}" type="presParOf" srcId="{E83579D1-EE57-47C7-9B48-E2E16CCCFD48}" destId="{28222DFA-8F22-4A91-9A05-5F72222E0C5A}" srcOrd="2" destOrd="0" presId="urn:microsoft.com/office/officeart/2008/layout/VerticalCurvedList#1"/>
    <dgm:cxn modelId="{6718A6F1-3CAD-4146-8677-4F8A5305873F}" type="presParOf" srcId="{28222DFA-8F22-4A91-9A05-5F72222E0C5A}" destId="{AE2701F1-6227-426E-9A32-F6A5C9BDB94A}" srcOrd="0" destOrd="0" presId="urn:microsoft.com/office/officeart/2008/layout/VerticalCurvedList#1"/>
    <dgm:cxn modelId="{307AA43C-F80A-457F-B7C3-1AF9A5DB12A3}" type="presParOf" srcId="{E83579D1-EE57-47C7-9B48-E2E16CCCFD48}" destId="{557AFB7C-8723-48C0-BC4B-E756959E9680}" srcOrd="3" destOrd="0" presId="urn:microsoft.com/office/officeart/2008/layout/VerticalCurvedList#1"/>
    <dgm:cxn modelId="{91B41969-CDF1-42DA-B6FB-A7A62F33B1D8}" type="presParOf" srcId="{E83579D1-EE57-47C7-9B48-E2E16CCCFD48}" destId="{B6EEA99B-1944-475E-B092-9DD0CB97C0DD}" srcOrd="4" destOrd="0" presId="urn:microsoft.com/office/officeart/2008/layout/VerticalCurvedList#1"/>
    <dgm:cxn modelId="{2FE1B98B-B648-42B9-94AA-189179961156}" type="presParOf" srcId="{B6EEA99B-1944-475E-B092-9DD0CB97C0DD}" destId="{4CCA86F4-5CBD-4E94-BE76-40DB9BFD4AD6}" srcOrd="0" destOrd="0" presId="urn:microsoft.com/office/officeart/2008/layout/VerticalCurvedList#1"/>
    <dgm:cxn modelId="{03087740-2698-4842-B3FA-AB1141282B30}" type="presParOf" srcId="{E83579D1-EE57-47C7-9B48-E2E16CCCFD48}" destId="{DAC9FCA8-1F43-4348-8825-B3C51785C518}" srcOrd="5" destOrd="0" presId="urn:microsoft.com/office/officeart/2008/layout/VerticalCurvedList#1"/>
    <dgm:cxn modelId="{65E5EF3F-777B-4934-BFC8-7DC7ABDF1098}" type="presParOf" srcId="{E83579D1-EE57-47C7-9B48-E2E16CCCFD48}" destId="{21848724-7B38-4062-A057-67C0B24FD2CF}" srcOrd="6" destOrd="0" presId="urn:microsoft.com/office/officeart/2008/layout/VerticalCurvedList#1"/>
    <dgm:cxn modelId="{93A4176E-431B-475F-99B2-AFACB695537D}" type="presParOf" srcId="{21848724-7B38-4062-A057-67C0B24FD2CF}" destId="{F3DCD911-03D7-4A4E-B73F-55D583CCDD44}" srcOrd="0" destOrd="0" presId="urn:microsoft.com/office/officeart/2008/layout/VerticalCurvedLis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B156D1-A82E-4708-B7E6-0A5A632206DC}">
      <dsp:nvSpPr>
        <dsp:cNvPr id="0" name=""/>
        <dsp:cNvSpPr/>
      </dsp:nvSpPr>
      <dsp:spPr>
        <a:xfrm>
          <a:off x="-3300266" y="-507675"/>
          <a:ext cx="3935555" cy="3935555"/>
        </a:xfrm>
        <a:prstGeom prst="blockArc">
          <a:avLst>
            <a:gd name="adj1" fmla="val 18900000"/>
            <a:gd name="adj2" fmla="val 2700000"/>
            <a:gd name="adj3" fmla="val 549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0CD631-FA97-4542-99EE-5103128EB9D7}">
      <dsp:nvSpPr>
        <dsp:cNvPr id="0" name=""/>
        <dsp:cNvSpPr/>
      </dsp:nvSpPr>
      <dsp:spPr>
        <a:xfrm>
          <a:off x="408501" y="292020"/>
          <a:ext cx="4377063" cy="5840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3583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Reportes  mensuales de </a:t>
          </a: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Indicadores Pesqueros-Biológicos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8501" y="292020"/>
        <a:ext cx="4377063" cy="584041"/>
      </dsp:txXfrm>
    </dsp:sp>
    <dsp:sp modelId="{AE2701F1-6227-426E-9A32-F6A5C9BDB94A}">
      <dsp:nvSpPr>
        <dsp:cNvPr id="0" name=""/>
        <dsp:cNvSpPr/>
      </dsp:nvSpPr>
      <dsp:spPr>
        <a:xfrm>
          <a:off x="43476" y="219015"/>
          <a:ext cx="730051" cy="7300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7AFB7C-8723-48C0-BC4B-E756959E9680}">
      <dsp:nvSpPr>
        <dsp:cNvPr id="0" name=""/>
        <dsp:cNvSpPr/>
      </dsp:nvSpPr>
      <dsp:spPr>
        <a:xfrm>
          <a:off x="620800" y="1168081"/>
          <a:ext cx="4164764" cy="5840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3583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Reporte  semestral de Indicadores Pesqueros-Biológicos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20800" y="1168081"/>
        <a:ext cx="4164764" cy="584041"/>
      </dsp:txXfrm>
    </dsp:sp>
    <dsp:sp modelId="{4CCA86F4-5CBD-4E94-BE76-40DB9BFD4AD6}">
      <dsp:nvSpPr>
        <dsp:cNvPr id="0" name=""/>
        <dsp:cNvSpPr/>
      </dsp:nvSpPr>
      <dsp:spPr>
        <a:xfrm>
          <a:off x="255775" y="1095076"/>
          <a:ext cx="730051" cy="7300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C9FCA8-1F43-4348-8825-B3C51785C518}">
      <dsp:nvSpPr>
        <dsp:cNvPr id="0" name=""/>
        <dsp:cNvSpPr/>
      </dsp:nvSpPr>
      <dsp:spPr>
        <a:xfrm>
          <a:off x="408501" y="2044143"/>
          <a:ext cx="4377063" cy="5840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3583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Reporte de proyectos publicados en la Web: Marcaje, Genómico y evaluación de stock</a:t>
          </a:r>
          <a:endParaRPr lang="es-EC" sz="1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8501" y="2044143"/>
        <a:ext cx="4377063" cy="584041"/>
      </dsp:txXfrm>
    </dsp:sp>
    <dsp:sp modelId="{F3DCD911-03D7-4A4E-B73F-55D583CCDD44}">
      <dsp:nvSpPr>
        <dsp:cNvPr id="0" name=""/>
        <dsp:cNvSpPr/>
      </dsp:nvSpPr>
      <dsp:spPr>
        <a:xfrm>
          <a:off x="43476" y="1971138"/>
          <a:ext cx="730051" cy="7300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#1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05D83-64D5-4ABE-9B6D-37DBBB17F6BF}" type="datetimeFigureOut">
              <a:rPr lang="es-EC" smtClean="0"/>
              <a:t>08/07/2025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C1E550-8130-4555-BF3A-235729C051A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393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C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33093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C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s-EC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8124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 smtClean="0">
              <a:effectLst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C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s-EC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2449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userDrawn="1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f:\Desktop\PPT-IPIAP-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313" y="-112734"/>
            <a:ext cx="12551079" cy="699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preserve="1" userDrawn="1">
  <p:cSld name="1_Diapositiva de títu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Desktop\PPT-IPIAP-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682" y="-112734"/>
            <a:ext cx="12292208" cy="699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1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preserve="1" userDrawn="1">
  <p:cSld name="1_Diapositiva de títu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Desktop\PPT-IPIAP-3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1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preserve="1" userDrawn="1">
  <p:cSld name="1_Diapositiva de títu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Desktop\PPT-IPIAP-4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208" y="-100207"/>
            <a:ext cx="12304734" cy="698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1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preserve="1" userDrawn="1">
  <p:cSld name="1_Diapositiva de títu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Desktop\PPT-IPIAP-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1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B2BFA4B-C257-478A-B8E4-58BEE9FDC7C5}" type="datetimeFigureOut">
              <a:rPr lang="es-EC" smtClean="0"/>
              <a:t>08/07/2025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8EFCABF-EE40-46AC-A6A2-88C97B6BDCE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09872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B2BFA4B-C257-478A-B8E4-58BEE9FDC7C5}" type="datetimeFigureOut">
              <a:rPr lang="es-EC" smtClean="0"/>
              <a:t>08/07/2025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8EFCABF-EE40-46AC-A6A2-88C97B6BDCE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09054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B2BFA4B-C257-478A-B8E4-58BEE9FDC7C5}" type="datetimeFigureOut">
              <a:rPr lang="es-EC" smtClean="0"/>
              <a:t>08/07/2025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8EFCABF-EE40-46AC-A6A2-88C97B6BDCE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49007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61.jpeg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5.png"/><Relationship Id="rId7" Type="http://schemas.microsoft.com/office/2007/relationships/hdphoto" Target="../media/hdphoto2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1.png"/><Relationship Id="rId4" Type="http://schemas.openxmlformats.org/officeDocument/2006/relationships/image" Target="../media/image66.png"/><Relationship Id="rId9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10" Type="http://schemas.openxmlformats.org/officeDocument/2006/relationships/image" Target="../media/image100.jpe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Desktop\Logo IPIAP-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363" y="1068779"/>
            <a:ext cx="2490161" cy="470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71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9;p4">
            <a:extLst>
              <a:ext uri="{FF2B5EF4-FFF2-40B4-BE49-F238E27FC236}">
                <a16:creationId xmlns:a16="http://schemas.microsoft.com/office/drawing/2014/main" xmlns="" id="{F7DB6719-8B3C-D649-9C94-7B8572788ECA}"/>
              </a:ext>
            </a:extLst>
          </p:cNvPr>
          <p:cNvSpPr txBox="1"/>
          <p:nvPr/>
        </p:nvSpPr>
        <p:spPr>
          <a:xfrm>
            <a:off x="625667" y="206098"/>
            <a:ext cx="5929512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600" b="1" u="none" strike="noStrike" cap="none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/>
                <a:sym typeface="Arial"/>
              </a:rPr>
              <a:t>PROGRAMA CANGREJO ROJO</a:t>
            </a:r>
            <a:endParaRPr sz="2600" b="1" u="none" strike="noStrike" cap="none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"/>
              <a:sym typeface="Arial"/>
            </a:endParaRPr>
          </a:p>
        </p:txBody>
      </p:sp>
      <p:pic>
        <p:nvPicPr>
          <p:cNvPr id="9" name="Picture 5" descr="f:\Desktop\Cangrej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1" y="930223"/>
            <a:ext cx="2122068" cy="1844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:\Downloads\cangrej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471" y="8063"/>
            <a:ext cx="834983" cy="83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5">
            <a:extLst>
              <a:ext uri="{FF2B5EF4-FFF2-40B4-BE49-F238E27FC236}">
                <a16:creationId xmlns:a16="http://schemas.microsoft.com/office/drawing/2014/main" xmlns="" id="{7000434E-111A-4345-954A-B5EF7E6918D3}"/>
              </a:ext>
            </a:extLst>
          </p:cNvPr>
          <p:cNvSpPr txBox="1"/>
          <p:nvPr/>
        </p:nvSpPr>
        <p:spPr>
          <a:xfrm>
            <a:off x="502869" y="1080904"/>
            <a:ext cx="3007341" cy="258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61"/>
              </a:lnSpc>
            </a:pPr>
            <a:r>
              <a:rPr 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Nunito 1 Ultra-Bold"/>
                <a:cs typeface="Arial" panose="020B0604020202020204" pitchFamily="34" charset="0"/>
                <a:sym typeface="Nunito 1 Ultra-Bold"/>
              </a:rPr>
              <a:t>Objetivo</a:t>
            </a:r>
            <a:endParaRPr 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Nunito 1 Ultra-Bold"/>
              <a:cs typeface="Arial" panose="020B0604020202020204" pitchFamily="34" charset="0"/>
              <a:sym typeface="Nunito 1 Ultra-Bold"/>
            </a:endParaRPr>
          </a:p>
        </p:txBody>
      </p:sp>
      <p:sp>
        <p:nvSpPr>
          <p:cNvPr id="14" name="TextBox 50">
            <a:extLst>
              <a:ext uri="{FF2B5EF4-FFF2-40B4-BE49-F238E27FC236}">
                <a16:creationId xmlns:a16="http://schemas.microsoft.com/office/drawing/2014/main" xmlns="" id="{271EF1A2-B27A-46C1-AFE1-27DDBD49B8B8}"/>
              </a:ext>
            </a:extLst>
          </p:cNvPr>
          <p:cNvSpPr txBox="1"/>
          <p:nvPr/>
        </p:nvSpPr>
        <p:spPr>
          <a:xfrm>
            <a:off x="452309" y="1433078"/>
            <a:ext cx="4749083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3"/>
              </a:lnSpc>
            </a:pP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Generar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y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difundir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bases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científico-técnicas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que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procuren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un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desarrollo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sustentable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de la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pesquería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del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cangrejo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rojo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manglar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Ucides occidentalis</a:t>
            </a:r>
            <a:r>
              <a:rPr lang="en-US" sz="1199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.</a:t>
            </a:r>
          </a:p>
          <a:p>
            <a:pPr algn="ctr">
              <a:lnSpc>
                <a:spcPts val="1403"/>
              </a:lnSpc>
            </a:pPr>
            <a:endParaRPr lang="en-US" sz="1199" dirty="0">
              <a:solidFill>
                <a:schemeClr val="tx1"/>
              </a:solidFill>
              <a:latin typeface="Arial" panose="020B0604020202020204" pitchFamily="34" charset="0"/>
              <a:ea typeface="Nunito 2"/>
              <a:cs typeface="Arial" panose="020B0604020202020204" pitchFamily="34" charset="0"/>
              <a:sym typeface="Nunito 2"/>
            </a:endParaRPr>
          </a:p>
        </p:txBody>
      </p:sp>
      <p:sp>
        <p:nvSpPr>
          <p:cNvPr id="16" name="Freeform 35">
            <a:extLst>
              <a:ext uri="{FF2B5EF4-FFF2-40B4-BE49-F238E27FC236}">
                <a16:creationId xmlns:a16="http://schemas.microsoft.com/office/drawing/2014/main" xmlns="" id="{02718693-A9E9-461C-B144-05DDD6893126}"/>
              </a:ext>
            </a:extLst>
          </p:cNvPr>
          <p:cNvSpPr/>
          <p:nvPr/>
        </p:nvSpPr>
        <p:spPr>
          <a:xfrm>
            <a:off x="745683" y="2426149"/>
            <a:ext cx="3072271" cy="1736411"/>
          </a:xfrm>
          <a:custGeom>
            <a:avLst/>
            <a:gdLst/>
            <a:ahLst/>
            <a:cxnLst/>
            <a:rect l="l" t="t" r="r" b="b"/>
            <a:pathLst>
              <a:path w="1468368" h="1106538">
                <a:moveTo>
                  <a:pt x="0" y="0"/>
                </a:moveTo>
                <a:lnTo>
                  <a:pt x="1468368" y="0"/>
                </a:lnTo>
                <a:lnTo>
                  <a:pt x="1468368" y="1106538"/>
                </a:lnTo>
                <a:lnTo>
                  <a:pt x="0" y="11065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002" t="-4524" r="-9002"/>
            </a:stretch>
          </a:blipFill>
          <a:scene3d>
            <a:camera prst="orthographicFront"/>
            <a:lightRig rig="threePt" dir="t"/>
          </a:scene3d>
          <a:sp3d>
            <a:bevelT/>
          </a:sp3d>
        </p:spPr>
      </p:sp>
      <p:sp>
        <p:nvSpPr>
          <p:cNvPr id="17" name="TextBox 47">
            <a:extLst>
              <a:ext uri="{FF2B5EF4-FFF2-40B4-BE49-F238E27FC236}">
                <a16:creationId xmlns:a16="http://schemas.microsoft.com/office/drawing/2014/main" xmlns="" id="{175217E2-1957-47D5-A1DC-9ECF61C5AB1E}"/>
              </a:ext>
            </a:extLst>
          </p:cNvPr>
          <p:cNvSpPr txBox="1"/>
          <p:nvPr/>
        </p:nvSpPr>
        <p:spPr>
          <a:xfrm>
            <a:off x="446900" y="4503364"/>
            <a:ext cx="4196352" cy="258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61"/>
              </a:lnSpc>
            </a:pPr>
            <a:r>
              <a:rPr 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Nunito 1 Ultra-Bold"/>
                <a:cs typeface="Arial" panose="020B0604020202020204" pitchFamily="34" charset="0"/>
                <a:sym typeface="Nunito 1 Ultra-Bold"/>
              </a:rPr>
              <a:t>Medidas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Nunito 1 Ultra-Bold"/>
                <a:cs typeface="Arial" panose="020B0604020202020204" pitchFamily="34" charset="0"/>
                <a:sym typeface="Nunito 1 Ultra-Bold"/>
              </a:rPr>
              <a:t> de </a:t>
            </a:r>
            <a:r>
              <a:rPr 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Nunito 1 Ultra-Bold"/>
                <a:cs typeface="Arial" panose="020B0604020202020204" pitchFamily="34" charset="0"/>
                <a:sym typeface="Nunito 1 Ultra-Bold"/>
              </a:rPr>
              <a:t>manejo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Nunito 1 Ultra-Bold"/>
                <a:cs typeface="Arial" panose="020B0604020202020204" pitchFamily="34" charset="0"/>
                <a:sym typeface="Nunito 1 Ultra-Bold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Nunito 1 Ultra-Bold"/>
                <a:cs typeface="Arial" panose="020B0604020202020204" pitchFamily="34" charset="0"/>
                <a:sym typeface="Nunito 1 Ultra-Bold"/>
              </a:rPr>
              <a:t>y </a:t>
            </a:r>
            <a:r>
              <a:rPr 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Nunito 1 Ultra-Bold"/>
                <a:cs typeface="Arial" panose="020B0604020202020204" pitchFamily="34" charset="0"/>
                <a:sym typeface="Nunito 1 Ultra-Bold"/>
              </a:rPr>
              <a:t>recomendaciones</a:t>
            </a:r>
            <a:endParaRPr 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Nunito 1 Ultra-Bold"/>
              <a:cs typeface="Arial" panose="020B0604020202020204" pitchFamily="34" charset="0"/>
              <a:sym typeface="Nunito 1 Ultra-Bold"/>
            </a:endParaRPr>
          </a:p>
        </p:txBody>
      </p:sp>
      <p:sp>
        <p:nvSpPr>
          <p:cNvPr id="18" name="TextBox 49">
            <a:extLst>
              <a:ext uri="{FF2B5EF4-FFF2-40B4-BE49-F238E27FC236}">
                <a16:creationId xmlns:a16="http://schemas.microsoft.com/office/drawing/2014/main" xmlns="" id="{54D4CD4A-D436-44FA-BCAD-D657A2DE853A}"/>
              </a:ext>
            </a:extLst>
          </p:cNvPr>
          <p:cNvSpPr txBox="1"/>
          <p:nvPr/>
        </p:nvSpPr>
        <p:spPr>
          <a:xfrm>
            <a:off x="337862" y="4998059"/>
            <a:ext cx="6062938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0503" lvl="1" indent="-105252" algn="just">
              <a:lnSpc>
                <a:spcPts val="1141"/>
              </a:lnSpc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Análisis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técnico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previo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a </a:t>
            </a:r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actualización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veda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(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Oficio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IPIAP-0242-OF)</a:t>
            </a:r>
          </a:p>
          <a:p>
            <a:pPr marL="210503" lvl="1" indent="-105252" algn="just">
              <a:lnSpc>
                <a:spcPts val="1141"/>
              </a:lnSpc>
              <a:buFont typeface="Arial"/>
              <a:buChar char="•"/>
            </a:pPr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ea typeface="Nunito 2"/>
              <a:cs typeface="Arial" panose="020B0604020202020204" pitchFamily="34" charset="0"/>
              <a:sym typeface="Nunito 2"/>
            </a:endParaRPr>
          </a:p>
          <a:p>
            <a:pPr marL="210503" lvl="1" indent="-105252" algn="just">
              <a:lnSpc>
                <a:spcPts val="1141"/>
              </a:lnSpc>
              <a:buFont typeface="Arial"/>
              <a:buChar char="•"/>
            </a:pP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Aportes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técnicos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a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reforma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normativa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del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cangrejo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azul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Nunito 2"/>
              <a:cs typeface="Arial" panose="020B0604020202020204" pitchFamily="34" charset="0"/>
              <a:sym typeface="Nunito 2"/>
            </a:endParaRPr>
          </a:p>
          <a:p>
            <a:pPr algn="just">
              <a:lnSpc>
                <a:spcPts val="1403"/>
              </a:lnSpc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Nunito 2"/>
              <a:cs typeface="Arial" panose="020B0604020202020204" pitchFamily="34" charset="0"/>
              <a:sym typeface="Nunito 2"/>
            </a:endParaRPr>
          </a:p>
        </p:txBody>
      </p:sp>
      <p:sp>
        <p:nvSpPr>
          <p:cNvPr id="19" name="Freeform 26">
            <a:extLst>
              <a:ext uri="{FF2B5EF4-FFF2-40B4-BE49-F238E27FC236}">
                <a16:creationId xmlns:a16="http://schemas.microsoft.com/office/drawing/2014/main" xmlns="" id="{AB9FF433-0B92-4D04-909C-6A6E0A53F985}"/>
              </a:ext>
            </a:extLst>
          </p:cNvPr>
          <p:cNvSpPr/>
          <p:nvPr/>
        </p:nvSpPr>
        <p:spPr>
          <a:xfrm>
            <a:off x="4303208" y="2589995"/>
            <a:ext cx="2426010" cy="1408721"/>
          </a:xfrm>
          <a:custGeom>
            <a:avLst/>
            <a:gdLst/>
            <a:ahLst/>
            <a:cxnLst/>
            <a:rect l="l" t="t" r="r" b="b"/>
            <a:pathLst>
              <a:path w="2704941" h="2322868">
                <a:moveTo>
                  <a:pt x="0" y="0"/>
                </a:moveTo>
                <a:lnTo>
                  <a:pt x="2704941" y="0"/>
                </a:lnTo>
                <a:lnTo>
                  <a:pt x="2704941" y="2322869"/>
                </a:lnTo>
                <a:lnTo>
                  <a:pt x="0" y="23228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0000"/>
            </a:blip>
            <a:stretch>
              <a:fillRect/>
            </a:stretch>
          </a:blipFill>
        </p:spPr>
      </p:sp>
      <p:sp>
        <p:nvSpPr>
          <p:cNvPr id="21" name="TextBox 48">
            <a:extLst>
              <a:ext uri="{FF2B5EF4-FFF2-40B4-BE49-F238E27FC236}">
                <a16:creationId xmlns:a16="http://schemas.microsoft.com/office/drawing/2014/main" xmlns="" id="{B83508E5-5896-4857-A0D2-15065CAFB329}"/>
              </a:ext>
            </a:extLst>
          </p:cNvPr>
          <p:cNvSpPr txBox="1"/>
          <p:nvPr/>
        </p:nvSpPr>
        <p:spPr>
          <a:xfrm>
            <a:off x="7719750" y="2936402"/>
            <a:ext cx="3414810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86"/>
              </a:lnSpc>
            </a:pPr>
            <a:r>
              <a:rPr lang="es-EC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Nunito 1 Ultra-Bold"/>
                <a:cs typeface="Arial" panose="020B0604020202020204" pitchFamily="34" charset="0"/>
                <a:sym typeface="Nunito 1 Ultra-Bold"/>
              </a:rPr>
              <a:t>Datos clave de la pesquería 2024</a:t>
            </a:r>
            <a:endParaRPr lang="es-EC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Nunito 1 Ultra-Bold"/>
              <a:cs typeface="Arial" panose="020B0604020202020204" pitchFamily="34" charset="0"/>
              <a:sym typeface="Nunito 1 Ultra-Bold"/>
            </a:endParaRPr>
          </a:p>
        </p:txBody>
      </p:sp>
      <p:graphicFrame>
        <p:nvGraphicFramePr>
          <p:cNvPr id="22" name="Table 36">
            <a:extLst>
              <a:ext uri="{FF2B5EF4-FFF2-40B4-BE49-F238E27FC236}">
                <a16:creationId xmlns:a16="http://schemas.microsoft.com/office/drawing/2014/main" xmlns="" id="{A8B3A7A8-E636-409E-8EC8-F1E4214553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548775"/>
              </p:ext>
            </p:extLst>
          </p:nvPr>
        </p:nvGraphicFramePr>
        <p:xfrm>
          <a:off x="7075632" y="3292489"/>
          <a:ext cx="4550311" cy="2562046"/>
        </p:xfrm>
        <a:graphic>
          <a:graphicData uri="http://schemas.openxmlformats.org/drawingml/2006/table">
            <a:tbl>
              <a:tblPr/>
              <a:tblGrid>
                <a:gridCol w="16758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26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18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76776">
                <a:tc>
                  <a:txBody>
                    <a:bodyPr/>
                    <a:lstStyle/>
                    <a:p>
                      <a:pPr algn="ctr">
                        <a:lnSpc>
                          <a:spcPts val="1260"/>
                        </a:lnSpc>
                        <a:defRPr/>
                      </a:pPr>
                      <a:r>
                        <a:rPr lang="es-EC" sz="1000" b="1" noProof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Open Sans Bold"/>
                          <a:cs typeface="Arial" panose="020B0604020202020204" pitchFamily="34" charset="0"/>
                          <a:sym typeface="Open Sans Bold"/>
                        </a:rPr>
                        <a:t>Captura total estimada</a:t>
                      </a:r>
                      <a:endParaRPr lang="es-EC" sz="1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9"/>
                        </a:lnSpc>
                        <a:defRPr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Open Sans"/>
                          <a:cs typeface="Arial" panose="020B0604020202020204" pitchFamily="34" charset="0"/>
                          <a:sym typeface="Open Sans"/>
                        </a:rPr>
                        <a:t>38,9 millones de cangrejos</a:t>
                      </a:r>
                      <a:endParaRPr lang="en-U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9"/>
                        </a:lnSpc>
                        <a:defRPr/>
                      </a:pPr>
                      <a:r>
                        <a:rPr lang="en-US" sz="1000" b="1">
                          <a:solidFill>
                            <a:srgbClr val="FF3131"/>
                          </a:solidFill>
                          <a:latin typeface="Arial" panose="020B0604020202020204" pitchFamily="34" charset="0"/>
                          <a:ea typeface="Open Sans Bold"/>
                          <a:cs typeface="Arial" panose="020B0604020202020204" pitchFamily="34" charset="0"/>
                          <a:sym typeface="Open Sans Bold"/>
                        </a:rPr>
                        <a:t>↓ 3,2 %</a:t>
                      </a:r>
                      <a:endParaRPr lang="en-U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6776"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s-EC" sz="1000" b="1" noProof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Open Sans Bold"/>
                          <a:cs typeface="Arial" panose="020B0604020202020204" pitchFamily="34" charset="0"/>
                          <a:sym typeface="Open Sans Bold"/>
                        </a:rPr>
                        <a:t>Esfuerzo pesquero</a:t>
                      </a:r>
                      <a:endParaRPr lang="es-EC" sz="1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9"/>
                        </a:lnSpc>
                        <a:defRPr/>
                      </a:pPr>
                      <a:r>
                        <a:rPr lang="es-EC" sz="1000" noProof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Open Sans"/>
                          <a:cs typeface="Arial" panose="020B0604020202020204" pitchFamily="34" charset="0"/>
                          <a:sym typeface="Open Sans"/>
                        </a:rPr>
                        <a:t>343 cangrejeros activos</a:t>
                      </a:r>
                      <a:endParaRPr lang="es-EC" sz="1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9"/>
                        </a:lnSpc>
                        <a:defRPr/>
                      </a:pPr>
                      <a:r>
                        <a:rPr lang="en-US" sz="1000" b="1">
                          <a:solidFill>
                            <a:srgbClr val="FF3131"/>
                          </a:solidFill>
                          <a:latin typeface="Arial" panose="020B0604020202020204" pitchFamily="34" charset="0"/>
                          <a:ea typeface="Open Sans Bold"/>
                          <a:cs typeface="Arial" panose="020B0604020202020204" pitchFamily="34" charset="0"/>
                          <a:sym typeface="Open Sans Bold"/>
                        </a:rPr>
                        <a:t>↑ 49,1 %</a:t>
                      </a:r>
                      <a:endParaRPr lang="en-U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6776"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Open Sans Bold"/>
                          <a:cs typeface="Arial" panose="020B0604020202020204" pitchFamily="34" charset="0"/>
                          <a:sym typeface="Open Sans Bold"/>
                        </a:rPr>
                        <a:t>CPUE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9"/>
                        </a:lnSpc>
                        <a:defRPr/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50 </a:t>
                      </a:r>
                      <a:r>
                        <a:rPr lang="en-US" sz="1000" dirty="0" err="1" smtClean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cangrejos</a:t>
                      </a: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lang="es-EC" sz="1000" kern="1200" dirty="0" smtClean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</a:rPr>
                        <a:t>hombre/día</a:t>
                      </a:r>
                      <a:endParaRPr lang="en-US" sz="1000" kern="1200" dirty="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0" marR="0" marT="0" marB="0" anchor="ctr">
                    <a:lnL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9"/>
                        </a:lnSpc>
                        <a:defRPr/>
                      </a:pPr>
                      <a:r>
                        <a:rPr lang="en-US" sz="1000" b="1" dirty="0">
                          <a:solidFill>
                            <a:srgbClr val="FF3131"/>
                          </a:solidFill>
                          <a:latin typeface="Arial" panose="020B0604020202020204" pitchFamily="34" charset="0"/>
                          <a:ea typeface="Open Sans Bold"/>
                          <a:cs typeface="Arial" panose="020B0604020202020204" pitchFamily="34" charset="0"/>
                          <a:sym typeface="Open Sans Bold"/>
                        </a:rPr>
                        <a:t>↑ 4,2 %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6579"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Open Sans Bold"/>
                          <a:cs typeface="Arial" panose="020B0604020202020204" pitchFamily="34" charset="0"/>
                          <a:sym typeface="Open Sans Bold"/>
                        </a:rPr>
                        <a:t>Talla promedio</a:t>
                      </a:r>
                      <a:endParaRPr lang="en-U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9"/>
                        </a:lnSpc>
                        <a:defRPr/>
                      </a:pPr>
                      <a:r>
                        <a:rPr lang="es-EC" sz="1000" noProof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Open Sans"/>
                          <a:cs typeface="Arial" panose="020B0604020202020204" pitchFamily="34" charset="0"/>
                          <a:sym typeface="Open Sans"/>
                        </a:rPr>
                        <a:t>83,8 mm </a:t>
                      </a:r>
                      <a:endParaRPr lang="es-EC" sz="1000" noProof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259"/>
                        </a:lnSpc>
                      </a:pPr>
                      <a:r>
                        <a:rPr lang="es-EC" sz="1000" noProof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Open Sans"/>
                          <a:cs typeface="Arial" panose="020B0604020202020204" pitchFamily="34" charset="0"/>
                          <a:sym typeface="Open Sans"/>
                        </a:rPr>
                        <a:t>amplitud </a:t>
                      </a:r>
                      <a:r>
                        <a:rPr lang="es-EC" sz="1000" noProof="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Open Sans"/>
                          <a:cs typeface="Arial" panose="020B0604020202020204" pitchFamily="34" charset="0"/>
                          <a:sym typeface="Open Sans"/>
                        </a:rPr>
                        <a:t>cefalotorax</a:t>
                      </a:r>
                      <a:endParaRPr lang="es-EC" sz="1000" noProof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Open Sans"/>
                        <a:cs typeface="Arial" panose="020B0604020202020204" pitchFamily="34" charset="0"/>
                        <a:sym typeface="Open Sans"/>
                      </a:endParaRPr>
                    </a:p>
                  </a:txBody>
                  <a:tcPr marL="0" marR="0" marT="0" marB="0" anchor="ctr">
                    <a:lnL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9"/>
                        </a:lnSpc>
                        <a:defRPr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Open Sans"/>
                          <a:cs typeface="Arial" panose="020B0604020202020204" pitchFamily="34" charset="0"/>
                          <a:sym typeface="Open Sans"/>
                        </a:rPr>
                        <a:t>—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05139"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s-EC" sz="1000" b="1" noProof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Open Sans Bold"/>
                          <a:cs typeface="Arial" panose="020B0604020202020204" pitchFamily="34" charset="0"/>
                          <a:sym typeface="Open Sans Bold"/>
                        </a:rPr>
                        <a:t>Cangrejos por encima de talla mínima</a:t>
                      </a:r>
                      <a:endParaRPr lang="es-EC" sz="1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5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97 %</a:t>
                      </a:r>
                      <a:endParaRPr lang="en-US" sz="1200" dirty="0" smtClean="0"/>
                    </a:p>
                  </a:txBody>
                  <a:tcPr marL="0" marR="0" marT="0" marB="0" anchor="ctr">
                    <a:lnL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  <a:defRPr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Open Sans"/>
                          <a:cs typeface="Arial" panose="020B0604020202020204" pitchFamily="34" charset="0"/>
                          <a:sym typeface="Open Sans"/>
                        </a:rPr>
                        <a:t>—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8" name="Freeform 34">
            <a:extLst>
              <a:ext uri="{FF2B5EF4-FFF2-40B4-BE49-F238E27FC236}">
                <a16:creationId xmlns:a16="http://schemas.microsoft.com/office/drawing/2014/main" xmlns="" id="{BC46E5DD-81B0-4B0A-BFF1-A2BA08F9C210}"/>
              </a:ext>
            </a:extLst>
          </p:cNvPr>
          <p:cNvSpPr/>
          <p:nvPr/>
        </p:nvSpPr>
        <p:spPr>
          <a:xfrm>
            <a:off x="4643252" y="2787548"/>
            <a:ext cx="1349371" cy="842513"/>
          </a:xfrm>
          <a:custGeom>
            <a:avLst/>
            <a:gdLst/>
            <a:ahLst/>
            <a:cxnLst/>
            <a:rect l="l" t="t" r="r" b="b"/>
            <a:pathLst>
              <a:path w="1349370" h="1123350">
                <a:moveTo>
                  <a:pt x="0" y="0"/>
                </a:moveTo>
                <a:lnTo>
                  <a:pt x="1349370" y="0"/>
                </a:lnTo>
                <a:lnTo>
                  <a:pt x="1349370" y="1123350"/>
                </a:lnTo>
                <a:lnTo>
                  <a:pt x="0" y="11233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4715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9;p4">
            <a:extLst>
              <a:ext uri="{FF2B5EF4-FFF2-40B4-BE49-F238E27FC236}">
                <a16:creationId xmlns:a16="http://schemas.microsoft.com/office/drawing/2014/main" xmlns="" id="{F7DB6719-8B3C-D649-9C94-7B8572788ECA}"/>
              </a:ext>
            </a:extLst>
          </p:cNvPr>
          <p:cNvSpPr txBox="1"/>
          <p:nvPr/>
        </p:nvSpPr>
        <p:spPr>
          <a:xfrm>
            <a:off x="625667" y="206098"/>
            <a:ext cx="5929512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600" b="1" u="none" strike="noStrike" cap="none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/>
                <a:sym typeface="Arial"/>
              </a:rPr>
              <a:t>PROGRAMA CANGREJO ROJO</a:t>
            </a:r>
            <a:endParaRPr sz="2600" b="1" u="none" strike="noStrike" cap="none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"/>
              <a:sym typeface="Arial"/>
            </a:endParaRPr>
          </a:p>
        </p:txBody>
      </p:sp>
      <p:pic>
        <p:nvPicPr>
          <p:cNvPr id="3" name="Picture 2" descr="F:\Downloads\cangrej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471" y="8063"/>
            <a:ext cx="834983" cy="83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44">
            <a:extLst>
              <a:ext uri="{FF2B5EF4-FFF2-40B4-BE49-F238E27FC236}">
                <a16:creationId xmlns:a16="http://schemas.microsoft.com/office/drawing/2014/main" xmlns="" id="{4C0BFEF5-7D6C-4B45-8123-8F779A276038}"/>
              </a:ext>
            </a:extLst>
          </p:cNvPr>
          <p:cNvSpPr/>
          <p:nvPr/>
        </p:nvSpPr>
        <p:spPr>
          <a:xfrm>
            <a:off x="775430" y="1719022"/>
            <a:ext cx="2604421" cy="1938507"/>
          </a:xfrm>
          <a:custGeom>
            <a:avLst/>
            <a:gdLst/>
            <a:ahLst/>
            <a:cxnLst/>
            <a:rect l="l" t="t" r="r" b="b"/>
            <a:pathLst>
              <a:path w="1112710" h="1154600">
                <a:moveTo>
                  <a:pt x="0" y="0"/>
                </a:moveTo>
                <a:lnTo>
                  <a:pt x="1112710" y="0"/>
                </a:lnTo>
                <a:lnTo>
                  <a:pt x="1112710" y="1154599"/>
                </a:lnTo>
                <a:lnTo>
                  <a:pt x="0" y="11545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894" t="-4991" b="-59755"/>
            </a:stretch>
          </a:blip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xmlns="" id="{FEA010AD-392C-491E-AC63-673F24BCA003}"/>
              </a:ext>
            </a:extLst>
          </p:cNvPr>
          <p:cNvSpPr txBox="1"/>
          <p:nvPr/>
        </p:nvSpPr>
        <p:spPr>
          <a:xfrm>
            <a:off x="715591" y="979004"/>
            <a:ext cx="3202923" cy="258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61"/>
              </a:lnSpc>
              <a:spcBef>
                <a:spcPct val="0"/>
              </a:spcBef>
            </a:pPr>
            <a:r>
              <a:rPr 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Nunito 1 Bold"/>
                <a:cs typeface="Arial" panose="020B0604020202020204" pitchFamily="34" charset="0"/>
                <a:sym typeface="Nunito 1 Bold"/>
              </a:rPr>
              <a:t>Enfoque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Nunito 1 Bold"/>
                <a:cs typeface="Arial" panose="020B0604020202020204" pitchFamily="34" charset="0"/>
                <a:sym typeface="Nunito 1 Bold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Nunito 1 Bold"/>
                <a:cs typeface="Arial" panose="020B0604020202020204" pitchFamily="34" charset="0"/>
                <a:sym typeface="Nunito 1 Bold"/>
              </a:rPr>
              <a:t>binacional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Nunito 1 Bold"/>
                <a:cs typeface="Arial" panose="020B0604020202020204" pitchFamily="34" charset="0"/>
                <a:sym typeface="Nunito 1 Bold"/>
              </a:rPr>
              <a:t> </a:t>
            </a:r>
          </a:p>
        </p:txBody>
      </p:sp>
      <p:sp>
        <p:nvSpPr>
          <p:cNvPr id="9" name="TextBox 39">
            <a:extLst>
              <a:ext uri="{FF2B5EF4-FFF2-40B4-BE49-F238E27FC236}">
                <a16:creationId xmlns:a16="http://schemas.microsoft.com/office/drawing/2014/main" xmlns="" id="{1666359F-D433-4A95-905A-A2917058CF8B}"/>
              </a:ext>
            </a:extLst>
          </p:cNvPr>
          <p:cNvSpPr txBox="1"/>
          <p:nvPr/>
        </p:nvSpPr>
        <p:spPr>
          <a:xfrm>
            <a:off x="7196448" y="1253249"/>
            <a:ext cx="4750162" cy="258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61"/>
              </a:lnSpc>
            </a:pPr>
            <a:r>
              <a:rPr 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Nunito 1 Ultra-Bold"/>
                <a:cs typeface="Arial" panose="020B0604020202020204" pitchFamily="34" charset="0"/>
                <a:sym typeface="Nunito 1 Ultra-Bold"/>
              </a:rPr>
              <a:t>Alianzas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Nunito 1 Ultra-Bold"/>
                <a:cs typeface="Arial" panose="020B0604020202020204" pitchFamily="34" charset="0"/>
                <a:sym typeface="Nunito 1 Ultra-Bold"/>
              </a:rPr>
              <a:t> y </a:t>
            </a:r>
            <a:r>
              <a:rPr lang="en-US" sz="16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Nunito 1 Ultra-Bold"/>
                <a:cs typeface="Arial" panose="020B0604020202020204" pitchFamily="34" charset="0"/>
                <a:sym typeface="Nunito 1 Ultra-Bold"/>
              </a:rPr>
              <a:t>Consultorias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Nunito 1 Ultra-Bold"/>
                <a:cs typeface="Arial" panose="020B0604020202020204" pitchFamily="34" charset="0"/>
                <a:sym typeface="Nunito 1 Ultra-Bold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Nunito 1 Ultra-Bold"/>
                <a:cs typeface="Arial" panose="020B0604020202020204" pitchFamily="34" charset="0"/>
                <a:sym typeface="Nunito 1 Ultra-Bold"/>
              </a:rPr>
              <a:t>con </a:t>
            </a:r>
            <a:r>
              <a:rPr 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Nunito 1 Ultra-Bold"/>
                <a:cs typeface="Arial" panose="020B0604020202020204" pitchFamily="34" charset="0"/>
                <a:sym typeface="Nunito 1 Ultra-Bold"/>
              </a:rPr>
              <a:t>otras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Nunito 1 Ultra-Bold"/>
                <a:cs typeface="Arial" panose="020B0604020202020204" pitchFamily="34" charset="0"/>
                <a:sym typeface="Nunito 1 Ultra-Bold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Nunito 1 Ultra-Bold"/>
                <a:cs typeface="Arial" panose="020B0604020202020204" pitchFamily="34" charset="0"/>
                <a:sym typeface="Nunito 1 Ultra-Bold"/>
              </a:rPr>
              <a:t>instituciones</a:t>
            </a:r>
            <a:endParaRPr 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Nunito 1 Ultra-Bold"/>
              <a:cs typeface="Arial" panose="020B0604020202020204" pitchFamily="34" charset="0"/>
              <a:sym typeface="Nunito 1 Ultra-Bold"/>
            </a:endParaRPr>
          </a:p>
        </p:txBody>
      </p:sp>
      <p:sp>
        <p:nvSpPr>
          <p:cNvPr id="11" name="Rectángulo 3"/>
          <p:cNvSpPr/>
          <p:nvPr/>
        </p:nvSpPr>
        <p:spPr>
          <a:xfrm>
            <a:off x="572307" y="4032163"/>
            <a:ext cx="59231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algn="just">
              <a:buFont typeface="Wingdings" panose="05000000000000000000" pitchFamily="2" charset="2"/>
              <a:buChar char="v"/>
            </a:pP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Compromiso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Binacional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entre Ecuador y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Perú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. Plan De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Acción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2024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Comité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Técnico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Binacional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Asuntos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Productivos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Comerciales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, De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Inversión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Y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Turismo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: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Estandarización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metodologías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para la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investigación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recursos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compartidos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(concha y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cangrejo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) del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manglar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orientadas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a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establecer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medidas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manejo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binacional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.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Nunito 2"/>
              <a:cs typeface="Arial" panose="020B0604020202020204" pitchFamily="34" charset="0"/>
              <a:sym typeface="Nunito 2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es-EC" dirty="0"/>
          </a:p>
        </p:txBody>
      </p:sp>
      <p:sp>
        <p:nvSpPr>
          <p:cNvPr id="12" name="Rectángulo 3"/>
          <p:cNvSpPr/>
          <p:nvPr/>
        </p:nvSpPr>
        <p:spPr>
          <a:xfrm>
            <a:off x="3590423" y="2253024"/>
            <a:ext cx="35180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algn="just">
              <a:buFont typeface="Wingdings" panose="05000000000000000000" pitchFamily="2" charset="2"/>
              <a:buChar char="v"/>
            </a:pP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Convenio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Marco De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Cooperación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Técnica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Entre El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Instituto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Del Mar Del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Perú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Y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Instituto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Público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Investigación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Acuicultura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Y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Pesca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.</a:t>
            </a:r>
            <a:endParaRPr lang="es-EC" dirty="0"/>
          </a:p>
        </p:txBody>
      </p:sp>
      <p:sp>
        <p:nvSpPr>
          <p:cNvPr id="13" name="Rectángulo 3"/>
          <p:cNvSpPr/>
          <p:nvPr/>
        </p:nvSpPr>
        <p:spPr>
          <a:xfrm>
            <a:off x="7602303" y="1723353"/>
            <a:ext cx="416614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algn="just">
              <a:buFont typeface="Wingdings" panose="05000000000000000000" pitchFamily="2" charset="2"/>
              <a:buChar char="v"/>
            </a:pPr>
            <a:r>
              <a:rPr lang="es-EC" b="1" dirty="0" err="1" smtClean="0">
                <a:solidFill>
                  <a:schemeClr val="tx1"/>
                </a:solidFill>
                <a:latin typeface="Nunito 2 Bold"/>
                <a:ea typeface="Nunito 2 Bold"/>
                <a:cs typeface="Nunito 2 Bold"/>
                <a:sym typeface="Nunito 2 Bold"/>
              </a:rPr>
              <a:t>BioValor</a:t>
            </a:r>
            <a:r>
              <a:rPr lang="es-EC" b="1" dirty="0" smtClean="0">
                <a:solidFill>
                  <a:schemeClr val="tx1"/>
                </a:solidFill>
                <a:latin typeface="Nunito 2 Bold"/>
                <a:ea typeface="Nunito 2 Bold"/>
                <a:cs typeface="Nunito 2 Bold"/>
                <a:sym typeface="Nunito 2 Bold"/>
              </a:rPr>
              <a:t>– GIZ-IPIAP:</a:t>
            </a:r>
            <a:r>
              <a:rPr lang="es-EC" dirty="0" smtClean="0">
                <a:solidFill>
                  <a:schemeClr val="tx1"/>
                </a:solidFill>
                <a:latin typeface="Nunito 2"/>
                <a:ea typeface="Nunito 2"/>
                <a:cs typeface="Nunito 2"/>
                <a:sym typeface="Nunito 2"/>
              </a:rPr>
              <a:t> Monitoreo de recursos en AMP (2022–2024).</a:t>
            </a:r>
          </a:p>
          <a:p>
            <a:pPr marL="285750" lvl="1" indent="-285750" algn="just">
              <a:buFont typeface="Wingdings" panose="05000000000000000000" pitchFamily="2" charset="2"/>
              <a:buChar char="v"/>
            </a:pPr>
            <a:r>
              <a:rPr lang="es-EC" b="1" dirty="0" smtClean="0">
                <a:solidFill>
                  <a:schemeClr val="tx1"/>
                </a:solidFill>
                <a:latin typeface="Nunito 2 Bold"/>
                <a:ea typeface="Nunito 2 Bold"/>
                <a:cs typeface="Nunito 2 Bold"/>
                <a:sym typeface="Nunito 2 Bold"/>
              </a:rPr>
              <a:t>BIOTICA–MAATE-IPIAP :</a:t>
            </a:r>
            <a:r>
              <a:rPr lang="es-EC" dirty="0" smtClean="0">
                <a:solidFill>
                  <a:schemeClr val="tx1"/>
                </a:solidFill>
                <a:latin typeface="Nunito 2"/>
                <a:ea typeface="Nunito 2"/>
                <a:cs typeface="Nunito 2"/>
                <a:sym typeface="Nunito 2"/>
              </a:rPr>
              <a:t> Evaluación de riesgo climático (2023–2024).</a:t>
            </a:r>
          </a:p>
          <a:p>
            <a:pPr marL="285750" lvl="1" indent="-285750" algn="just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chemeClr val="tx1"/>
                </a:solidFill>
                <a:latin typeface="Nunito 2 Bold"/>
                <a:ea typeface="Nunito 2 Bold"/>
                <a:cs typeface="Nunito 2 Bold"/>
                <a:sym typeface="Nunito 2 Bold"/>
              </a:rPr>
              <a:t>BIOTICA-MAATE-IPIAP</a:t>
            </a:r>
            <a:r>
              <a:rPr lang="en-US" dirty="0">
                <a:solidFill>
                  <a:schemeClr val="tx1"/>
                </a:solidFill>
                <a:latin typeface="Nunito 2"/>
                <a:ea typeface="Nunito 2"/>
                <a:cs typeface="Nunito 2"/>
                <a:sym typeface="Nunito 2"/>
              </a:rPr>
              <a:t>: Planes de </a:t>
            </a:r>
            <a:r>
              <a:rPr lang="en-US" dirty="0" err="1">
                <a:solidFill>
                  <a:schemeClr val="tx1"/>
                </a:solidFill>
                <a:latin typeface="Nunito 2"/>
                <a:ea typeface="Nunito 2"/>
                <a:cs typeface="Nunito 2"/>
                <a:sym typeface="Nunito 2"/>
              </a:rPr>
              <a:t>Ordenamiento</a:t>
            </a:r>
            <a:r>
              <a:rPr lang="en-US" dirty="0">
                <a:solidFill>
                  <a:schemeClr val="tx1"/>
                </a:solidFill>
                <a:latin typeface="Nunito 2"/>
                <a:ea typeface="Nunito 2"/>
                <a:cs typeface="Nunito 2"/>
                <a:sym typeface="Nunito 2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Nunito 2"/>
                <a:ea typeface="Nunito 2"/>
                <a:cs typeface="Nunito 2"/>
                <a:sym typeface="Nunito 2"/>
              </a:rPr>
              <a:t>Pesquero</a:t>
            </a:r>
            <a:r>
              <a:rPr lang="en-US" dirty="0">
                <a:solidFill>
                  <a:schemeClr val="tx1"/>
                </a:solidFill>
                <a:latin typeface="Nunito 2"/>
                <a:ea typeface="Nunito 2"/>
                <a:cs typeface="Nunito 2"/>
                <a:sym typeface="Nunito 2"/>
              </a:rPr>
              <a:t>: REMACAM, RVSMERM, </a:t>
            </a:r>
            <a:r>
              <a:rPr lang="en-US" dirty="0" smtClean="0">
                <a:solidFill>
                  <a:schemeClr val="tx1"/>
                </a:solidFill>
                <a:latin typeface="Nunito 2"/>
                <a:ea typeface="Nunito 2"/>
                <a:cs typeface="Nunito 2"/>
                <a:sym typeface="Nunito 2"/>
              </a:rPr>
              <a:t>REAR.</a:t>
            </a:r>
          </a:p>
          <a:p>
            <a:pPr marL="285750" lvl="1" indent="-285750" algn="just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chemeClr val="tx1"/>
                </a:solidFill>
                <a:latin typeface="Nunito 2 Bold"/>
                <a:ea typeface="Nunito 2 Bold"/>
                <a:cs typeface="Nunito 2 Bold"/>
                <a:sym typeface="Nunito 2 Bold"/>
              </a:rPr>
              <a:t>UNESCO- ESPOL- IPIAP: </a:t>
            </a:r>
            <a:r>
              <a:rPr lang="en-US" dirty="0" err="1">
                <a:solidFill>
                  <a:schemeClr val="tx1"/>
                </a:solidFill>
                <a:latin typeface="Nunito 2"/>
                <a:ea typeface="Nunito 2"/>
                <a:cs typeface="Nunito 2"/>
                <a:sym typeface="Nunito 2"/>
              </a:rPr>
              <a:t>Restauración</a:t>
            </a:r>
            <a:r>
              <a:rPr lang="en-US" dirty="0">
                <a:solidFill>
                  <a:schemeClr val="tx1"/>
                </a:solidFill>
                <a:latin typeface="Nunito 2"/>
                <a:ea typeface="Nunito 2"/>
                <a:cs typeface="Nunito 2"/>
                <a:sym typeface="Nunito 2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Nunito 2"/>
                <a:ea typeface="Nunito 2"/>
                <a:cs typeface="Nunito 2"/>
                <a:sym typeface="Nunito 2"/>
              </a:rPr>
              <a:t>Manglares</a:t>
            </a:r>
            <a:r>
              <a:rPr lang="en-US" dirty="0">
                <a:solidFill>
                  <a:schemeClr val="tx1"/>
                </a:solidFill>
                <a:latin typeface="Nunito 2"/>
                <a:ea typeface="Nunito 2"/>
                <a:cs typeface="Nunito 2"/>
                <a:sym typeface="Nunito 2"/>
              </a:rPr>
              <a:t> – </a:t>
            </a:r>
            <a:r>
              <a:rPr lang="en-US" dirty="0" err="1">
                <a:solidFill>
                  <a:schemeClr val="tx1"/>
                </a:solidFill>
                <a:latin typeface="Nunito 2"/>
                <a:ea typeface="Nunito 2"/>
                <a:cs typeface="Nunito 2"/>
                <a:sym typeface="Nunito 2"/>
              </a:rPr>
              <a:t>Soluciones</a:t>
            </a:r>
            <a:r>
              <a:rPr lang="en-US" dirty="0">
                <a:solidFill>
                  <a:schemeClr val="tx1"/>
                </a:solidFill>
                <a:latin typeface="Nunito 2"/>
                <a:ea typeface="Nunito 2"/>
                <a:cs typeface="Nunito 2"/>
                <a:sym typeface="Nunito 2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Nunito 2"/>
                <a:ea typeface="Nunito 2"/>
                <a:cs typeface="Nunito 2"/>
                <a:sym typeface="Nunito 2"/>
              </a:rPr>
              <a:t>Basadas</a:t>
            </a:r>
            <a:r>
              <a:rPr lang="en-US" dirty="0">
                <a:solidFill>
                  <a:schemeClr val="tx1"/>
                </a:solidFill>
                <a:latin typeface="Nunito 2"/>
                <a:ea typeface="Nunito 2"/>
                <a:cs typeface="Nunito 2"/>
                <a:sym typeface="Nunito 2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Nunito 2"/>
                <a:ea typeface="Nunito 2"/>
                <a:cs typeface="Nunito 2"/>
                <a:sym typeface="Nunito 2"/>
              </a:rPr>
              <a:t>en</a:t>
            </a:r>
            <a:r>
              <a:rPr lang="en-US" dirty="0">
                <a:solidFill>
                  <a:schemeClr val="tx1"/>
                </a:solidFill>
                <a:latin typeface="Nunito 2"/>
                <a:ea typeface="Nunito 2"/>
                <a:cs typeface="Nunito 2"/>
                <a:sym typeface="Nunito 2"/>
              </a:rPr>
              <a:t> la </a:t>
            </a:r>
            <a:r>
              <a:rPr lang="es-EC" dirty="0" smtClean="0">
                <a:solidFill>
                  <a:schemeClr val="tx1"/>
                </a:solidFill>
                <a:latin typeface="Nunito 2"/>
                <a:ea typeface="Nunito 2"/>
                <a:cs typeface="Nunito 2"/>
                <a:sym typeface="Nunito 2"/>
              </a:rPr>
              <a:t>Naturaleza</a:t>
            </a:r>
            <a:r>
              <a:rPr lang="en-US" dirty="0" smtClean="0">
                <a:solidFill>
                  <a:schemeClr val="tx1"/>
                </a:solidFill>
                <a:latin typeface="Nunito 2"/>
                <a:ea typeface="Nunito 2"/>
                <a:cs typeface="Nunito 2"/>
                <a:sym typeface="Nunito 2"/>
              </a:rPr>
              <a:t> </a:t>
            </a:r>
            <a:r>
              <a:rPr lang="en-US" dirty="0">
                <a:solidFill>
                  <a:schemeClr val="tx1"/>
                </a:solidFill>
                <a:latin typeface="Nunito 2"/>
                <a:ea typeface="Nunito 2"/>
                <a:cs typeface="Nunito 2"/>
                <a:sym typeface="Nunito 2"/>
              </a:rPr>
              <a:t>(</a:t>
            </a:r>
            <a:r>
              <a:rPr lang="en-US" dirty="0" err="1">
                <a:solidFill>
                  <a:schemeClr val="tx1"/>
                </a:solidFill>
                <a:latin typeface="Nunito 2"/>
                <a:ea typeface="Nunito 2"/>
                <a:cs typeface="Nunito 2"/>
                <a:sym typeface="Nunito 2"/>
              </a:rPr>
              <a:t>MangRes</a:t>
            </a:r>
            <a:r>
              <a:rPr lang="en-US" dirty="0">
                <a:solidFill>
                  <a:schemeClr val="tx1"/>
                </a:solidFill>
                <a:latin typeface="Nunito 2"/>
                <a:ea typeface="Nunito 2"/>
                <a:cs typeface="Nunito 2"/>
                <a:sym typeface="Nunito 2"/>
              </a:rPr>
              <a:t>), </a:t>
            </a:r>
            <a:r>
              <a:rPr lang="en-US" dirty="0" err="1">
                <a:solidFill>
                  <a:schemeClr val="tx1"/>
                </a:solidFill>
                <a:latin typeface="Nunito 2"/>
                <a:ea typeface="Nunito 2"/>
                <a:cs typeface="Nunito 2"/>
                <a:sym typeface="Nunito 2"/>
              </a:rPr>
              <a:t>en</a:t>
            </a:r>
            <a:r>
              <a:rPr lang="en-US" dirty="0">
                <a:solidFill>
                  <a:schemeClr val="tx1"/>
                </a:solidFill>
                <a:latin typeface="Nunito 2"/>
                <a:ea typeface="Nunito 2"/>
                <a:cs typeface="Nunito 2"/>
                <a:sym typeface="Nunito 2"/>
              </a:rPr>
              <a:t> la </a:t>
            </a:r>
            <a:r>
              <a:rPr lang="en-US" dirty="0" err="1">
                <a:solidFill>
                  <a:schemeClr val="tx1"/>
                </a:solidFill>
                <a:latin typeface="Nunito 2"/>
                <a:ea typeface="Nunito 2"/>
                <a:cs typeface="Nunito 2"/>
                <a:sym typeface="Nunito 2"/>
              </a:rPr>
              <a:t>Reserva</a:t>
            </a:r>
            <a:r>
              <a:rPr lang="en-US" dirty="0">
                <a:solidFill>
                  <a:schemeClr val="tx1"/>
                </a:solidFill>
                <a:latin typeface="Nunito 2"/>
                <a:ea typeface="Nunito 2"/>
                <a:cs typeface="Nunito 2"/>
                <a:sym typeface="Nunito 2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Nunito 2"/>
                <a:ea typeface="Nunito 2"/>
                <a:cs typeface="Nunito 2"/>
                <a:sym typeface="Nunito 2"/>
              </a:rPr>
              <a:t>Biosfera</a:t>
            </a:r>
            <a:r>
              <a:rPr lang="en-US" dirty="0">
                <a:solidFill>
                  <a:schemeClr val="tx1"/>
                </a:solidFill>
                <a:latin typeface="Nunito 2"/>
                <a:ea typeface="Nunito 2"/>
                <a:cs typeface="Nunito 2"/>
                <a:sym typeface="Nunito 2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Nunito 2"/>
                <a:ea typeface="Nunito 2"/>
                <a:cs typeface="Nunito 2"/>
                <a:sym typeface="Nunito 2"/>
              </a:rPr>
              <a:t>Macizo</a:t>
            </a:r>
            <a:r>
              <a:rPr lang="en-US" dirty="0">
                <a:solidFill>
                  <a:schemeClr val="tx1"/>
                </a:solidFill>
                <a:latin typeface="Nunito 2"/>
                <a:ea typeface="Nunito 2"/>
                <a:cs typeface="Nunito 2"/>
                <a:sym typeface="Nunito 2"/>
              </a:rPr>
              <a:t> del </a:t>
            </a:r>
            <a:r>
              <a:rPr lang="en-US" dirty="0" err="1" smtClean="0">
                <a:solidFill>
                  <a:schemeClr val="tx1"/>
                </a:solidFill>
                <a:latin typeface="Nunito 2"/>
                <a:ea typeface="Nunito 2"/>
                <a:cs typeface="Nunito 2"/>
                <a:sym typeface="Nunito 2"/>
              </a:rPr>
              <a:t>Cajas</a:t>
            </a:r>
            <a:r>
              <a:rPr lang="en-US" dirty="0" smtClean="0">
                <a:solidFill>
                  <a:schemeClr val="tx1"/>
                </a:solidFill>
                <a:latin typeface="Nunito 2"/>
                <a:ea typeface="Nunito 2"/>
                <a:cs typeface="Nunito 2"/>
                <a:sym typeface="Nunito 2"/>
              </a:rPr>
              <a:t>.</a:t>
            </a:r>
            <a:endParaRPr lang="es-EC" dirty="0"/>
          </a:p>
        </p:txBody>
      </p:sp>
      <p:pic>
        <p:nvPicPr>
          <p:cNvPr id="2050" name="Picture 2" descr="F:\Downloads\conveni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770" y="4287404"/>
            <a:ext cx="1571192" cy="157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32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9;p4">
            <a:extLst>
              <a:ext uri="{FF2B5EF4-FFF2-40B4-BE49-F238E27FC236}">
                <a16:creationId xmlns:a16="http://schemas.microsoft.com/office/drawing/2014/main" xmlns="" id="{F7DB6719-8B3C-D649-9C94-7B8572788ECA}"/>
              </a:ext>
            </a:extLst>
          </p:cNvPr>
          <p:cNvSpPr txBox="1"/>
          <p:nvPr/>
        </p:nvSpPr>
        <p:spPr>
          <a:xfrm>
            <a:off x="625668" y="204145"/>
            <a:ext cx="443322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MERLUZA</a:t>
            </a:r>
            <a:endParaRPr sz="2600" b="1" u="none" strike="noStrike" cap="none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/>
            </a:endParaRPr>
          </a:p>
        </p:txBody>
      </p:sp>
      <p:pic>
        <p:nvPicPr>
          <p:cNvPr id="4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534" y="4464283"/>
            <a:ext cx="4267839" cy="976690"/>
          </a:xfrm>
          <a:prstGeom prst="rect">
            <a:avLst/>
          </a:prstGeom>
        </p:spPr>
      </p:pic>
      <p:pic>
        <p:nvPicPr>
          <p:cNvPr id="5" name="Picture 2" descr="F:\Downloads\red-de-pesc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836" y="-390585"/>
            <a:ext cx="1681862" cy="168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0" y="839482"/>
            <a:ext cx="10356832" cy="1808716"/>
          </a:xfrm>
          <a:prstGeom prst="rect">
            <a:avLst/>
          </a:prstGeom>
        </p:spPr>
      </p:pic>
      <p:sp>
        <p:nvSpPr>
          <p:cNvPr id="16" name="15 Bisel">
            <a:extLst>
              <a:ext uri="{FF2B5EF4-FFF2-40B4-BE49-F238E27FC236}">
                <a16:creationId xmlns:a16="http://schemas.microsoft.com/office/drawing/2014/main" xmlns="" id="{17A27486-8991-6E93-065A-39FD3EE9F240}"/>
              </a:ext>
            </a:extLst>
          </p:cNvPr>
          <p:cNvSpPr/>
          <p:nvPr/>
        </p:nvSpPr>
        <p:spPr>
          <a:xfrm>
            <a:off x="6483927" y="2421560"/>
            <a:ext cx="4298868" cy="1817932"/>
          </a:xfrm>
          <a:prstGeom prst="bevel">
            <a:avLst>
              <a:gd name="adj" fmla="val 341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lvl="0" algn="just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kern="1200" dirty="0" smtClean="0">
                <a:solidFill>
                  <a:schemeClr val="tx1"/>
                </a:solidFill>
              </a:rPr>
              <a:t>Actualización </a:t>
            </a:r>
            <a:r>
              <a:rPr lang="es-EC" kern="1200" dirty="0">
                <a:solidFill>
                  <a:schemeClr val="tx1"/>
                </a:solidFill>
              </a:rPr>
              <a:t>de los principales indicadores biológicos y pesqueros  de la especie, como la estructura de tallas, proporción sexual, madurez sexual y talla media de madurez. </a:t>
            </a:r>
            <a:endParaRPr lang="es-ES" kern="1200" dirty="0"/>
          </a:p>
        </p:txBody>
      </p:sp>
      <p:grpSp>
        <p:nvGrpSpPr>
          <p:cNvPr id="6" name="5 Grupo"/>
          <p:cNvGrpSpPr/>
          <p:nvPr/>
        </p:nvGrpSpPr>
        <p:grpSpPr>
          <a:xfrm>
            <a:off x="625668" y="2420888"/>
            <a:ext cx="3875080" cy="4086790"/>
            <a:chOff x="625668" y="2420888"/>
            <a:chExt cx="3875080" cy="4086790"/>
          </a:xfrm>
        </p:grpSpPr>
        <p:grpSp>
          <p:nvGrpSpPr>
            <p:cNvPr id="9" name="Grupo 6"/>
            <p:cNvGrpSpPr/>
            <p:nvPr/>
          </p:nvGrpSpPr>
          <p:grpSpPr>
            <a:xfrm>
              <a:off x="625668" y="2420888"/>
              <a:ext cx="3875080" cy="4086790"/>
              <a:chOff x="3261765" y="2296754"/>
              <a:chExt cx="2466316" cy="3601267"/>
            </a:xfrm>
          </p:grpSpPr>
          <p:pic>
            <p:nvPicPr>
              <p:cNvPr id="10" name="Imagen 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61765" y="2296754"/>
                <a:ext cx="2466316" cy="3601267"/>
              </a:xfrm>
              <a:prstGeom prst="rect">
                <a:avLst/>
              </a:prstGeom>
            </p:spPr>
          </p:pic>
          <p:pic>
            <p:nvPicPr>
              <p:cNvPr id="11" name="Imagen 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59479" y="5229200"/>
                <a:ext cx="670618" cy="548688"/>
              </a:xfrm>
              <a:prstGeom prst="rect">
                <a:avLst/>
              </a:prstGeom>
            </p:spPr>
          </p:pic>
        </p:grpSp>
        <p:sp>
          <p:nvSpPr>
            <p:cNvPr id="3" name="2 CuadroTexto"/>
            <p:cNvSpPr txBox="1"/>
            <p:nvPr/>
          </p:nvSpPr>
          <p:spPr>
            <a:xfrm>
              <a:off x="625669" y="5288716"/>
              <a:ext cx="1937539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900" b="1" dirty="0" smtClean="0"/>
                <a:t>TALLA MEDIA DE MADUREZ SEXUAL</a:t>
              </a:r>
              <a:endParaRPr lang="es-EC" sz="900" b="1" dirty="0"/>
            </a:p>
          </p:txBody>
        </p:sp>
        <p:sp>
          <p:nvSpPr>
            <p:cNvPr id="12" name="11 CuadroTexto"/>
            <p:cNvSpPr txBox="1"/>
            <p:nvPr/>
          </p:nvSpPr>
          <p:spPr>
            <a:xfrm>
              <a:off x="2563209" y="5288716"/>
              <a:ext cx="1937539" cy="4154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EC" sz="1050" b="1" dirty="0" smtClean="0"/>
                <a:t>MADUREZ SEXUAL</a:t>
              </a:r>
            </a:p>
            <a:p>
              <a:pPr algn="ctr"/>
              <a:endParaRPr lang="es-EC" sz="105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4412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9;p4">
            <a:extLst>
              <a:ext uri="{FF2B5EF4-FFF2-40B4-BE49-F238E27FC236}">
                <a16:creationId xmlns:a16="http://schemas.microsoft.com/office/drawing/2014/main" xmlns="" id="{F7DB6719-8B3C-D649-9C94-7B8572788ECA}"/>
              </a:ext>
            </a:extLst>
          </p:cNvPr>
          <p:cNvSpPr txBox="1"/>
          <p:nvPr/>
        </p:nvSpPr>
        <p:spPr>
          <a:xfrm>
            <a:off x="625668" y="204145"/>
            <a:ext cx="443322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PESCA POLIVALENTE</a:t>
            </a:r>
            <a:endParaRPr sz="2600" b="1" u="none" strike="noStrike" cap="none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/>
            </a:endParaRPr>
          </a:p>
        </p:txBody>
      </p:sp>
      <p:sp>
        <p:nvSpPr>
          <p:cNvPr id="4" name="Rectángulo 5"/>
          <p:cNvSpPr/>
          <p:nvPr/>
        </p:nvSpPr>
        <p:spPr>
          <a:xfrm>
            <a:off x="7659983" y="1624084"/>
            <a:ext cx="4374538" cy="4118437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074" name="Picture 2" descr="F:\Downloads\pescad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2521" y="-20781"/>
            <a:ext cx="942254" cy="94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51" y="1075853"/>
            <a:ext cx="7362706" cy="540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8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9;p4">
            <a:extLst>
              <a:ext uri="{FF2B5EF4-FFF2-40B4-BE49-F238E27FC236}">
                <a16:creationId xmlns:a16="http://schemas.microsoft.com/office/drawing/2014/main" xmlns="" id="{F7DB6719-8B3C-D649-9C94-7B8572788ECA}"/>
              </a:ext>
            </a:extLst>
          </p:cNvPr>
          <p:cNvSpPr txBox="1"/>
          <p:nvPr/>
        </p:nvSpPr>
        <p:spPr>
          <a:xfrm>
            <a:off x="625668" y="204145"/>
            <a:ext cx="583451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PECES DEMERSALES</a:t>
            </a:r>
            <a:endParaRPr sz="2600" b="1" u="none" strike="noStrike" cap="none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/>
            </a:endParaRPr>
          </a:p>
        </p:txBody>
      </p:sp>
      <p:pic>
        <p:nvPicPr>
          <p:cNvPr id="3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74" y="972732"/>
            <a:ext cx="6075100" cy="5258447"/>
          </a:xfrm>
          <a:prstGeom prst="rect">
            <a:avLst/>
          </a:prstGeom>
        </p:spPr>
      </p:pic>
      <p:pic>
        <p:nvPicPr>
          <p:cNvPr id="4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436" y="1033599"/>
            <a:ext cx="5107577" cy="4889260"/>
          </a:xfrm>
          <a:prstGeom prst="rect">
            <a:avLst/>
          </a:prstGeom>
        </p:spPr>
      </p:pic>
      <p:pic>
        <p:nvPicPr>
          <p:cNvPr id="4098" name="Picture 2" descr="F:\Downloads\pez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55" y="-26679"/>
            <a:ext cx="859456" cy="85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266221" y="1707907"/>
            <a:ext cx="584568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C" sz="900" dirty="0" smtClean="0"/>
              <a:t>Bagres</a:t>
            </a:r>
            <a:endParaRPr lang="es-EC" sz="900" dirty="0"/>
          </a:p>
        </p:txBody>
      </p:sp>
      <p:sp>
        <p:nvSpPr>
          <p:cNvPr id="8" name="7 CuadroTexto"/>
          <p:cNvSpPr txBox="1"/>
          <p:nvPr/>
        </p:nvSpPr>
        <p:spPr>
          <a:xfrm>
            <a:off x="2128152" y="1744891"/>
            <a:ext cx="584568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C" sz="900" dirty="0" smtClean="0"/>
              <a:t>Caritas</a:t>
            </a:r>
            <a:endParaRPr lang="es-EC" sz="900" dirty="0"/>
          </a:p>
        </p:txBody>
      </p:sp>
      <p:sp>
        <p:nvSpPr>
          <p:cNvPr id="9" name="8 CuadroTexto"/>
          <p:cNvSpPr txBox="1"/>
          <p:nvPr/>
        </p:nvSpPr>
        <p:spPr>
          <a:xfrm>
            <a:off x="3560151" y="1723391"/>
            <a:ext cx="709700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C" sz="900" dirty="0" err="1" smtClean="0"/>
              <a:t>Leonoras</a:t>
            </a:r>
            <a:endParaRPr lang="es-EC" sz="9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4989734" y="1692005"/>
            <a:ext cx="709700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C" sz="900" dirty="0" smtClean="0"/>
              <a:t>Corvinas</a:t>
            </a:r>
            <a:endParaRPr lang="es-EC" sz="9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379303" y="3935598"/>
            <a:ext cx="797490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C" sz="900" dirty="0" smtClean="0"/>
              <a:t>Pámpanos</a:t>
            </a:r>
            <a:endParaRPr lang="es-EC" sz="9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2140956" y="3935598"/>
            <a:ext cx="578386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C" sz="900" dirty="0" smtClean="0"/>
              <a:t>Lisas</a:t>
            </a:r>
            <a:endParaRPr lang="es-EC" sz="9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3692788" y="3935598"/>
            <a:ext cx="71223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C" sz="900" dirty="0" smtClean="0"/>
              <a:t>Róbalos</a:t>
            </a:r>
            <a:endParaRPr lang="es-EC" sz="900" dirty="0"/>
          </a:p>
        </p:txBody>
      </p:sp>
    </p:spTree>
    <p:extLst>
      <p:ext uri="{BB962C8B-B14F-4D97-AF65-F5344CB8AC3E}">
        <p14:creationId xmlns:p14="http://schemas.microsoft.com/office/powerpoint/2010/main" val="397500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965" y="1466111"/>
            <a:ext cx="4199250" cy="217412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01257" y="1012665"/>
            <a:ext cx="5557888" cy="33855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Caracterización de Artes de Pesca en el </a:t>
            </a:r>
            <a:r>
              <a:rPr lang="es-EC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río </a:t>
            </a:r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Napo-TNC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30616" y="3616489"/>
            <a:ext cx="6161029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Caracterización de Artes de Pesca en la Reserva Marina de Galápagos.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080" y="4428594"/>
            <a:ext cx="3551019" cy="2245337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74469" y="1699803"/>
            <a:ext cx="906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N=196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363487" y="4377901"/>
            <a:ext cx="92845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N=429</a:t>
            </a:r>
          </a:p>
        </p:txBody>
      </p:sp>
      <p:grpSp>
        <p:nvGrpSpPr>
          <p:cNvPr id="16" name="Grupo 15"/>
          <p:cNvGrpSpPr/>
          <p:nvPr/>
        </p:nvGrpSpPr>
        <p:grpSpPr>
          <a:xfrm>
            <a:off x="7021484" y="3736913"/>
            <a:ext cx="4358941" cy="2134080"/>
            <a:chOff x="6291646" y="3860169"/>
            <a:chExt cx="4358941" cy="2845440"/>
          </a:xfrm>
        </p:grpSpPr>
        <p:pic>
          <p:nvPicPr>
            <p:cNvPr id="13" name="4 Imagen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1646" y="3860169"/>
              <a:ext cx="2051165" cy="28367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5 Imagen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8972" y="3868879"/>
              <a:ext cx="2011615" cy="28367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5" name="1 Imagen" descr="D:\descargas\rio napo.jpe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" b="3399"/>
          <a:stretch/>
        </p:blipFill>
        <p:spPr bwMode="auto">
          <a:xfrm>
            <a:off x="6653349" y="1151165"/>
            <a:ext cx="4589419" cy="2214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Google Shape;119;p4">
            <a:extLst>
              <a:ext uri="{FF2B5EF4-FFF2-40B4-BE49-F238E27FC236}">
                <a16:creationId xmlns:a16="http://schemas.microsoft.com/office/drawing/2014/main" xmlns="" id="{F7DB6719-8B3C-D649-9C94-7B8572788ECA}"/>
              </a:ext>
            </a:extLst>
          </p:cNvPr>
          <p:cNvSpPr txBox="1"/>
          <p:nvPr/>
        </p:nvSpPr>
        <p:spPr>
          <a:xfrm>
            <a:off x="733757" y="157495"/>
            <a:ext cx="6498316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TECNOLOGÍA PESQUERA</a:t>
            </a:r>
            <a:endParaRPr sz="2600" b="1" u="none" strike="noStrike" cap="none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/>
            </a:endParaRPr>
          </a:p>
        </p:txBody>
      </p:sp>
      <p:pic>
        <p:nvPicPr>
          <p:cNvPr id="19" name="Picture 2" descr="F:\Downloads\pescado-sec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725" y="-27850"/>
            <a:ext cx="675007" cy="67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17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5">
            <a:extLst>
              <a:ext uri="{FF2B5EF4-FFF2-40B4-BE49-F238E27FC236}">
                <a16:creationId xmlns:a16="http://schemas.microsoft.com/office/drawing/2014/main" xmlns="" id="{7000434E-111A-4345-954A-B5EF7E6918D3}"/>
              </a:ext>
            </a:extLst>
          </p:cNvPr>
          <p:cNvSpPr txBox="1"/>
          <p:nvPr/>
        </p:nvSpPr>
        <p:spPr>
          <a:xfrm>
            <a:off x="648440" y="1149408"/>
            <a:ext cx="1079511" cy="258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61"/>
              </a:lnSpc>
            </a:pPr>
            <a:r>
              <a:rPr 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Nunito 1 Ultra-Bold"/>
                <a:cs typeface="Arial" panose="020B0604020202020204" pitchFamily="34" charset="0"/>
                <a:sym typeface="Nunito 1 Ultra-Bold"/>
              </a:rPr>
              <a:t>Objetivo</a:t>
            </a:r>
            <a:endParaRPr 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Nunito 1 Ultra-Bold"/>
              <a:cs typeface="Arial" panose="020B0604020202020204" pitchFamily="34" charset="0"/>
              <a:sym typeface="Nunito 1 Ultra-Bold"/>
            </a:endParaRPr>
          </a:p>
        </p:txBody>
      </p:sp>
      <p:sp>
        <p:nvSpPr>
          <p:cNvPr id="10" name="TextBox 50">
            <a:extLst>
              <a:ext uri="{FF2B5EF4-FFF2-40B4-BE49-F238E27FC236}">
                <a16:creationId xmlns:a16="http://schemas.microsoft.com/office/drawing/2014/main" xmlns="" id="{271EF1A2-B27A-46C1-AFE1-27DDBD49B8B8}"/>
              </a:ext>
            </a:extLst>
          </p:cNvPr>
          <p:cNvSpPr txBox="1"/>
          <p:nvPr/>
        </p:nvSpPr>
        <p:spPr>
          <a:xfrm>
            <a:off x="648440" y="1546278"/>
            <a:ext cx="3308747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403"/>
              </a:lnSpc>
            </a:pPr>
            <a:r>
              <a:rPr lang="es-MX" dirty="0"/>
              <a:t>Conocer la estructura poblacional de las principales especies de peces en la amazonía ecuatoriana y caracterizar los artes de pesca, con la finalidad de generar recomendaciones de medidas de manejo u ordenamiento pesquero para esta región.</a:t>
            </a:r>
            <a:endParaRPr lang="en-US" dirty="0">
              <a:solidFill>
                <a:srgbClr val="002A69"/>
              </a:solidFill>
              <a:latin typeface="Nunito 2"/>
              <a:ea typeface="Nunito 2"/>
              <a:cs typeface="Nunito 2"/>
              <a:sym typeface="Nunito 2"/>
            </a:endParaRPr>
          </a:p>
        </p:txBody>
      </p:sp>
      <p:sp>
        <p:nvSpPr>
          <p:cNvPr id="13" name="Freeform 26">
            <a:extLst>
              <a:ext uri="{FF2B5EF4-FFF2-40B4-BE49-F238E27FC236}">
                <a16:creationId xmlns:a16="http://schemas.microsoft.com/office/drawing/2014/main" xmlns="" id="{AB9FF433-0B92-4D04-909C-6A6E0A53F985}"/>
              </a:ext>
            </a:extLst>
          </p:cNvPr>
          <p:cNvSpPr/>
          <p:nvPr/>
        </p:nvSpPr>
        <p:spPr>
          <a:xfrm>
            <a:off x="8577945" y="1449967"/>
            <a:ext cx="3198708" cy="2147622"/>
          </a:xfrm>
          <a:custGeom>
            <a:avLst/>
            <a:gdLst/>
            <a:ahLst/>
            <a:cxnLst/>
            <a:rect l="l" t="t" r="r" b="b"/>
            <a:pathLst>
              <a:path w="2704941" h="2322868">
                <a:moveTo>
                  <a:pt x="0" y="0"/>
                </a:moveTo>
                <a:lnTo>
                  <a:pt x="2704941" y="0"/>
                </a:lnTo>
                <a:lnTo>
                  <a:pt x="2704941" y="2322869"/>
                </a:lnTo>
                <a:lnTo>
                  <a:pt x="0" y="23228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/>
            </a:stretch>
          </a:blipFill>
        </p:spPr>
      </p:sp>
      <p:graphicFrame>
        <p:nvGraphicFramePr>
          <p:cNvPr id="20" name="Table 36">
            <a:extLst>
              <a:ext uri="{FF2B5EF4-FFF2-40B4-BE49-F238E27FC236}">
                <a16:creationId xmlns:a16="http://schemas.microsoft.com/office/drawing/2014/main" xmlns="" id="{A8B3A7A8-E636-409E-8EC8-F1E4214553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531123"/>
              </p:ext>
            </p:extLst>
          </p:nvPr>
        </p:nvGraphicFramePr>
        <p:xfrm>
          <a:off x="4377277" y="3084099"/>
          <a:ext cx="3911700" cy="2729068"/>
        </p:xfrm>
        <a:graphic>
          <a:graphicData uri="http://schemas.openxmlformats.org/drawingml/2006/table">
            <a:tbl>
              <a:tblPr/>
              <a:tblGrid>
                <a:gridCol w="13984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372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59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72486">
                <a:tc>
                  <a:txBody>
                    <a:bodyPr/>
                    <a:lstStyle/>
                    <a:p>
                      <a:pPr algn="ctr">
                        <a:lnSpc>
                          <a:spcPts val="1260"/>
                        </a:lnSpc>
                        <a:defRPr/>
                      </a:pPr>
                      <a:r>
                        <a:rPr lang="es-EC" sz="1000" b="1" noProof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Open Sans Bold"/>
                          <a:cs typeface="Arial" panose="020B0604020202020204" pitchFamily="34" charset="0"/>
                          <a:sym typeface="Open Sans Bold"/>
                        </a:rPr>
                        <a:t>Zonas de pesca</a:t>
                      </a:r>
                      <a:endParaRPr lang="es-EC" sz="1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ts val="1259"/>
                        </a:lnSpc>
                        <a:defRPr/>
                      </a:pPr>
                      <a:r>
                        <a:rPr lang="es-EC" sz="1000" noProof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Open Sans"/>
                          <a:cs typeface="Arial" panose="020B0604020202020204" pitchFamily="34" charset="0"/>
                          <a:sym typeface="Open Sans"/>
                        </a:rPr>
                        <a:t>Cuenca del río Napo</a:t>
                      </a:r>
                      <a:endParaRPr lang="es-EC" sz="1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9"/>
                        </a:lnSpc>
                        <a:defRPr/>
                      </a:pPr>
                      <a:r>
                        <a:rPr lang="es-EC" sz="10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 Bold"/>
                          <a:cs typeface="Arial" panose="020B0604020202020204" pitchFamily="34" charset="0"/>
                          <a:sym typeface="Open Sans Bold"/>
                        </a:rPr>
                        <a:t>196</a:t>
                      </a:r>
                      <a:endParaRPr lang="es-EC" sz="10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122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980"/>
                        </a:lnSpc>
                        <a:defRPr/>
                      </a:pPr>
                      <a:r>
                        <a:rPr lang="es-EC" sz="1000" kern="1200" noProof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Open Sans"/>
                          <a:cs typeface="Arial" panose="020B0604020202020204" pitchFamily="34" charset="0"/>
                          <a:sym typeface="Open Sans Bold"/>
                        </a:rPr>
                        <a:t>Modalidades de pesca</a:t>
                      </a:r>
                      <a:endParaRPr lang="es-EC" sz="1000" kern="1200" noProof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Open Sans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259"/>
                        </a:lnSpc>
                        <a:defRPr/>
                      </a:pPr>
                      <a:endParaRPr lang="en-US" sz="1100" dirty="0"/>
                    </a:p>
                  </a:txBody>
                  <a:tcPr marL="0" marR="0" marT="0" marB="0" anchor="ctr">
                    <a:lnL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9"/>
                        </a:lnSpc>
                        <a:defRPr/>
                      </a:pPr>
                      <a:r>
                        <a:rPr lang="es-EC" sz="10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 Bold"/>
                          <a:cs typeface="Arial" panose="020B0604020202020204" pitchFamily="34" charset="0"/>
                          <a:sym typeface="Open Sans Bold"/>
                        </a:rPr>
                        <a:t>12</a:t>
                      </a:r>
                      <a:endParaRPr lang="es-EC" sz="10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2197"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980"/>
                        </a:lnSpc>
                        <a:defRPr/>
                      </a:pPr>
                      <a:r>
                        <a:rPr lang="es-EC" sz="1000" b="1" kern="1200" noProof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Open Sans Bold"/>
                          <a:cs typeface="Arial" panose="020B0604020202020204" pitchFamily="34" charset="0"/>
                        </a:rPr>
                        <a:t>Especies identificadas</a:t>
                      </a:r>
                      <a:endParaRPr lang="es-EC" sz="1000" b="1" kern="1200" noProof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Open Sans Bold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259"/>
                        </a:lnSpc>
                        <a:defRPr/>
                      </a:pPr>
                      <a:endParaRPr lang="en-US" sz="1100" dirty="0"/>
                    </a:p>
                  </a:txBody>
                  <a:tcPr marL="0" marR="0" marT="0" marB="0" anchor="ctr">
                    <a:lnL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9"/>
                        </a:lnSpc>
                        <a:defRPr/>
                      </a:pPr>
                      <a:r>
                        <a:rPr lang="es-EC" sz="10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s-EC" sz="10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41774402"/>
                  </a:ext>
                </a:extLst>
              </a:tr>
              <a:tr h="134321">
                <a:tc vMerge="1"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endParaRPr lang="es-EC" sz="1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259"/>
                        </a:lnSpc>
                        <a:defRPr/>
                      </a:pPr>
                      <a:endParaRPr lang="en-US" sz="1100" dirty="0"/>
                    </a:p>
                  </a:txBody>
                  <a:tcPr marL="0" marR="0" marT="0" marB="0" anchor="ctr">
                    <a:lnL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59"/>
                        </a:lnSpc>
                        <a:defRPr/>
                      </a:pPr>
                      <a:r>
                        <a:rPr lang="es-EC" sz="10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 Bold"/>
                          <a:cs typeface="Arial" panose="020B0604020202020204" pitchFamily="34" charset="0"/>
                          <a:sym typeface="Open Sans Bold"/>
                        </a:rPr>
                        <a:t>8</a:t>
                      </a:r>
                      <a:endParaRPr lang="es-EC" sz="10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4085"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s-EC" sz="1000" b="1" noProof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Open Sans Bold"/>
                          <a:cs typeface="Arial" panose="020B0604020202020204" pitchFamily="34" charset="0"/>
                          <a:sym typeface="Open Sans Bold"/>
                        </a:rPr>
                        <a:t>Principales</a:t>
                      </a:r>
                      <a:r>
                        <a:rPr lang="es-EC" sz="1000" b="1" baseline="0" noProof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Open Sans Bold"/>
                          <a:cs typeface="Arial" panose="020B0604020202020204" pitchFamily="34" charset="0"/>
                          <a:sym typeface="Open Sans Bold"/>
                        </a:rPr>
                        <a:t> artes de pesca utilizadas</a:t>
                      </a:r>
                      <a:endParaRPr lang="es-EC" sz="1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38913"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s-EC" sz="1000" b="1" noProof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Open Sans Bold"/>
                          <a:cs typeface="Arial" panose="020B0604020202020204" pitchFamily="34" charset="0"/>
                          <a:sym typeface="Open Sans Bold"/>
                        </a:rPr>
                        <a:t>Recorrido</a:t>
                      </a:r>
                      <a:r>
                        <a:rPr lang="es-EC" sz="1000" b="1" baseline="0" noProof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Open Sans Bold"/>
                          <a:cs typeface="Arial" panose="020B0604020202020204" pitchFamily="34" charset="0"/>
                          <a:sym typeface="Open Sans Bold"/>
                        </a:rPr>
                        <a:t> fluvial</a:t>
                      </a:r>
                      <a:r>
                        <a:rPr lang="es-EC" sz="1000" b="1" noProof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Open Sans Bold"/>
                          <a:cs typeface="Arial" panose="020B0604020202020204" pitchFamily="34" charset="0"/>
                          <a:sym typeface="Open Sans Bold"/>
                        </a:rPr>
                        <a:t> </a:t>
                      </a:r>
                      <a:endParaRPr lang="es-EC" sz="1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1259"/>
                        </a:lnSpc>
                        <a:defRPr/>
                      </a:pPr>
                      <a:endParaRPr lang="es-EC" sz="1100" noProof="0" dirty="0"/>
                    </a:p>
                  </a:txBody>
                  <a:tcPr marL="0" marR="0" marT="0" marB="0" anchor="ctr">
                    <a:lnL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9"/>
                        </a:lnSpc>
                        <a:defRPr/>
                      </a:pPr>
                      <a:r>
                        <a:rPr lang="es-EC" sz="10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 Bold"/>
                          <a:cs typeface="Arial" panose="020B0604020202020204" pitchFamily="34" charset="0"/>
                          <a:sym typeface="Open Sans Bold"/>
                        </a:rPr>
                        <a:t>260 km</a:t>
                      </a:r>
                      <a:endParaRPr lang="es-EC" sz="10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58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9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000" b="1" kern="1200" noProof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Open Sans Bold"/>
                          <a:cs typeface="Arial" panose="020B0604020202020204" pitchFamily="34" charset="0"/>
                          <a:sym typeface="Open Sans Bold"/>
                        </a:rPr>
                        <a:t>Capacitación </a:t>
                      </a:r>
                      <a:endParaRPr lang="es-EC" sz="1000" b="1" kern="1200" noProof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Open Sans Bold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120"/>
                        </a:lnSpc>
                        <a:defRPr/>
                      </a:pPr>
                      <a:endParaRPr lang="es-EC" sz="1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9"/>
                        </a:lnSpc>
                        <a:defRPr/>
                      </a:pPr>
                      <a:r>
                        <a:rPr lang="es-EC" sz="1000" noProof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Open Sans"/>
                          <a:cs typeface="Arial" panose="020B0604020202020204" pitchFamily="34" charset="0"/>
                          <a:sym typeface="Open Sans"/>
                        </a:rPr>
                        <a:t>Asociación Pescadores Río Napo</a:t>
                      </a:r>
                      <a:endParaRPr lang="es-EC" sz="1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9"/>
                        </a:lnSpc>
                        <a:defRPr/>
                      </a:pPr>
                      <a:r>
                        <a:rPr lang="es-EC" sz="10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Open Sans Bold"/>
                          <a:cs typeface="Arial" panose="020B0604020202020204" pitchFamily="34" charset="0"/>
                          <a:sym typeface="Open Sans Bold"/>
                        </a:rPr>
                        <a:t>22</a:t>
                      </a:r>
                      <a:endParaRPr lang="es-EC" sz="10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1" name="TextBox 48">
            <a:extLst>
              <a:ext uri="{FF2B5EF4-FFF2-40B4-BE49-F238E27FC236}">
                <a16:creationId xmlns:a16="http://schemas.microsoft.com/office/drawing/2014/main" xmlns="" id="{B83508E5-5896-4857-A0D2-15065CAFB329}"/>
              </a:ext>
            </a:extLst>
          </p:cNvPr>
          <p:cNvSpPr txBox="1"/>
          <p:nvPr/>
        </p:nvSpPr>
        <p:spPr>
          <a:xfrm>
            <a:off x="4392343" y="2713341"/>
            <a:ext cx="3896634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86"/>
              </a:lnSpc>
            </a:pPr>
            <a:r>
              <a:rPr lang="es-EC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Nunito 1 Ultra-Bold"/>
                <a:cs typeface="Arial" panose="020B0604020202020204" pitchFamily="34" charset="0"/>
                <a:sym typeface="Nunito 1 Ultra-Bold"/>
              </a:rPr>
              <a:t>Datos </a:t>
            </a:r>
            <a:r>
              <a:rPr lang="es-EC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Nunito 1 Ultra-Bold"/>
                <a:cs typeface="Arial" panose="020B0604020202020204" pitchFamily="34" charset="0"/>
                <a:sym typeface="Nunito 1 Ultra-Bold"/>
              </a:rPr>
              <a:t>clave de </a:t>
            </a:r>
            <a:r>
              <a:rPr lang="es-EC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Nunito 1 Ultra-Bold"/>
                <a:cs typeface="Arial" panose="020B0604020202020204" pitchFamily="34" charset="0"/>
                <a:sym typeface="Nunito 1 Ultra-Bold"/>
              </a:rPr>
              <a:t>la pesquería 2024</a:t>
            </a:r>
          </a:p>
        </p:txBody>
      </p:sp>
      <p:pic>
        <p:nvPicPr>
          <p:cNvPr id="17" name="Imagen 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7" t="30572" r="30708" b="58382"/>
          <a:stretch/>
        </p:blipFill>
        <p:spPr bwMode="auto">
          <a:xfrm>
            <a:off x="4685083" y="1419893"/>
            <a:ext cx="2373084" cy="63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6" r="15753" b="23148"/>
          <a:stretch>
            <a:fillRect/>
          </a:stretch>
        </p:blipFill>
        <p:spPr bwMode="auto">
          <a:xfrm>
            <a:off x="9169201" y="1713638"/>
            <a:ext cx="1640724" cy="1620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n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7238">
            <a:off x="982461" y="4093152"/>
            <a:ext cx="1620035" cy="56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n 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7" t="30572" r="30708" b="58382"/>
          <a:stretch/>
        </p:blipFill>
        <p:spPr bwMode="auto">
          <a:xfrm rot="825971">
            <a:off x="1430053" y="4808401"/>
            <a:ext cx="2024731" cy="53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n 4" descr="C:\Users\elaaz\AppData\Local\Microsoft\Windows\INetCache\Content.Word\p nigrican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9828">
            <a:off x="2068496" y="5339133"/>
            <a:ext cx="208214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n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7212">
            <a:off x="268270" y="3247409"/>
            <a:ext cx="1621948" cy="75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Freeform 41">
            <a:extLst>
              <a:ext uri="{FF2B5EF4-FFF2-40B4-BE49-F238E27FC236}">
                <a16:creationId xmlns:a16="http://schemas.microsoft.com/office/drawing/2014/main" xmlns="" id="{643FADDC-368A-40BE-9F8B-114FFE92A052}"/>
              </a:ext>
            </a:extLst>
          </p:cNvPr>
          <p:cNvSpPr/>
          <p:nvPr/>
        </p:nvSpPr>
        <p:spPr>
          <a:xfrm rot="1888043">
            <a:off x="8287122" y="3522013"/>
            <a:ext cx="3701580" cy="2261369"/>
          </a:xfrm>
          <a:custGeom>
            <a:avLst/>
            <a:gdLst/>
            <a:ahLst/>
            <a:cxnLst/>
            <a:rect l="l" t="t" r="r" b="b"/>
            <a:pathLst>
              <a:path w="2685771" h="2346693">
                <a:moveTo>
                  <a:pt x="0" y="0"/>
                </a:moveTo>
                <a:lnTo>
                  <a:pt x="2685771" y="0"/>
                </a:lnTo>
                <a:lnTo>
                  <a:pt x="2685771" y="2346693"/>
                </a:lnTo>
                <a:lnTo>
                  <a:pt x="0" y="2346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0000"/>
            </a:blip>
            <a:stretch>
              <a:fillRect/>
            </a:stretch>
          </a:blipFill>
        </p:spPr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201" y="4187759"/>
            <a:ext cx="2272323" cy="1040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Google Shape;119;p4">
            <a:extLst>
              <a:ext uri="{FF2B5EF4-FFF2-40B4-BE49-F238E27FC236}">
                <a16:creationId xmlns:a16="http://schemas.microsoft.com/office/drawing/2014/main" xmlns="" id="{F7DB6719-8B3C-D649-9C94-7B8572788ECA}"/>
              </a:ext>
            </a:extLst>
          </p:cNvPr>
          <p:cNvSpPr txBox="1"/>
          <p:nvPr/>
        </p:nvSpPr>
        <p:spPr>
          <a:xfrm>
            <a:off x="733757" y="157495"/>
            <a:ext cx="6498316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PECES AMAZÓNICOS</a:t>
            </a:r>
            <a:endParaRPr sz="2600" b="1" u="none" strike="noStrike" cap="none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/>
            </a:endParaRPr>
          </a:p>
        </p:txBody>
      </p:sp>
      <p:pic>
        <p:nvPicPr>
          <p:cNvPr id="5122" name="Picture 2" descr="F:\Downloads\pez(1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075" y="-97029"/>
            <a:ext cx="1001449" cy="100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72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39">
            <a:extLst>
              <a:ext uri="{FF2B5EF4-FFF2-40B4-BE49-F238E27FC236}">
                <a16:creationId xmlns:a16="http://schemas.microsoft.com/office/drawing/2014/main" xmlns="" id="{1666359F-D433-4A95-905A-A2917058CF8B}"/>
              </a:ext>
            </a:extLst>
          </p:cNvPr>
          <p:cNvSpPr txBox="1"/>
          <p:nvPr/>
        </p:nvSpPr>
        <p:spPr>
          <a:xfrm>
            <a:off x="7624190" y="1755586"/>
            <a:ext cx="4512388" cy="258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61"/>
              </a:lnSpc>
            </a:pPr>
            <a:r>
              <a:rPr lang="es-EC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Nunito 1 Ultra-Bold"/>
                <a:cs typeface="Arial" panose="020B0604020202020204" pitchFamily="34" charset="0"/>
                <a:sym typeface="Nunito 1 Ultra-Bold"/>
              </a:rPr>
              <a:t>Alianzas  con otras instituciones (en gestión)</a:t>
            </a: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xmlns="" id="{C2D5DCA6-3FAA-4D04-9790-E77F6B8598C8}"/>
              </a:ext>
            </a:extLst>
          </p:cNvPr>
          <p:cNvSpPr/>
          <p:nvPr/>
        </p:nvSpPr>
        <p:spPr>
          <a:xfrm rot="11439512">
            <a:off x="4282980" y="4884941"/>
            <a:ext cx="2558949" cy="1648123"/>
          </a:xfrm>
          <a:custGeom>
            <a:avLst/>
            <a:gdLst/>
            <a:ahLst/>
            <a:cxnLst/>
            <a:rect l="l" t="t" r="r" b="b"/>
            <a:pathLst>
              <a:path w="2558949" h="2197497">
                <a:moveTo>
                  <a:pt x="0" y="0"/>
                </a:moveTo>
                <a:lnTo>
                  <a:pt x="2558949" y="0"/>
                </a:lnTo>
                <a:lnTo>
                  <a:pt x="2558949" y="2197497"/>
                </a:lnTo>
                <a:lnTo>
                  <a:pt x="0" y="21974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/>
            </a:stretch>
          </a:blipFill>
        </p:spPr>
      </p:sp>
      <p:sp>
        <p:nvSpPr>
          <p:cNvPr id="17" name="TextBox 46">
            <a:extLst>
              <a:ext uri="{FF2B5EF4-FFF2-40B4-BE49-F238E27FC236}">
                <a16:creationId xmlns:a16="http://schemas.microsoft.com/office/drawing/2014/main" xmlns="" id="{FEA010AD-392C-491E-AC63-673F24BCA003}"/>
              </a:ext>
            </a:extLst>
          </p:cNvPr>
          <p:cNvSpPr txBox="1"/>
          <p:nvPr/>
        </p:nvSpPr>
        <p:spPr>
          <a:xfrm>
            <a:off x="627933" y="4047628"/>
            <a:ext cx="3202923" cy="258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61"/>
              </a:lnSpc>
              <a:spcBef>
                <a:spcPct val="0"/>
              </a:spcBef>
            </a:pPr>
            <a:r>
              <a:rPr lang="es-EC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Nunito 1 Bold"/>
                <a:cs typeface="Arial" panose="020B0604020202020204" pitchFamily="34" charset="0"/>
                <a:sym typeface="Nunito 1 Bold"/>
              </a:rPr>
              <a:t>Enfoque Binacional y Nacional </a:t>
            </a:r>
          </a:p>
        </p:txBody>
      </p:sp>
      <p:sp>
        <p:nvSpPr>
          <p:cNvPr id="21" name="Freeform 41">
            <a:extLst>
              <a:ext uri="{FF2B5EF4-FFF2-40B4-BE49-F238E27FC236}">
                <a16:creationId xmlns:a16="http://schemas.microsoft.com/office/drawing/2014/main" xmlns="" id="{643FADDC-368A-40BE-9F8B-114FFE92A052}"/>
              </a:ext>
            </a:extLst>
          </p:cNvPr>
          <p:cNvSpPr/>
          <p:nvPr/>
        </p:nvSpPr>
        <p:spPr>
          <a:xfrm rot="1888043">
            <a:off x="4681026" y="2372940"/>
            <a:ext cx="3075145" cy="2516604"/>
          </a:xfrm>
          <a:custGeom>
            <a:avLst/>
            <a:gdLst/>
            <a:ahLst/>
            <a:cxnLst/>
            <a:rect l="l" t="t" r="r" b="b"/>
            <a:pathLst>
              <a:path w="2685771" h="2346693">
                <a:moveTo>
                  <a:pt x="0" y="0"/>
                </a:moveTo>
                <a:lnTo>
                  <a:pt x="2685771" y="0"/>
                </a:lnTo>
                <a:lnTo>
                  <a:pt x="2685771" y="2346693"/>
                </a:lnTo>
                <a:lnTo>
                  <a:pt x="0" y="23466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</p:sp>
      <p:pic>
        <p:nvPicPr>
          <p:cNvPr id="19" name="Imagen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664" y="974044"/>
            <a:ext cx="2749921" cy="96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n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5" t="6348" r="28630"/>
          <a:stretch>
            <a:fillRect/>
          </a:stretch>
        </p:blipFill>
        <p:spPr bwMode="auto">
          <a:xfrm>
            <a:off x="5152435" y="5120226"/>
            <a:ext cx="1386425" cy="1177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n 25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9" t="25644" r="64011" b="59669"/>
          <a:stretch/>
        </p:blipFill>
        <p:spPr bwMode="auto">
          <a:xfrm rot="355634">
            <a:off x="8223847" y="4121505"/>
            <a:ext cx="3047999" cy="8733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Imagen 26" descr="D:\Downloads\IMG-20250404-WA004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33" y="1922460"/>
            <a:ext cx="3641292" cy="1311587"/>
          </a:xfrm>
          <a:prstGeom prst="rect">
            <a:avLst/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9" t="54508" r="6950" b="10612"/>
          <a:stretch/>
        </p:blipFill>
        <p:spPr>
          <a:xfrm>
            <a:off x="4938418" y="3272865"/>
            <a:ext cx="2493836" cy="1099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Google Shape;119;p4">
            <a:extLst>
              <a:ext uri="{FF2B5EF4-FFF2-40B4-BE49-F238E27FC236}">
                <a16:creationId xmlns:a16="http://schemas.microsoft.com/office/drawing/2014/main" xmlns="" id="{F7DB6719-8B3C-D649-9C94-7B8572788ECA}"/>
              </a:ext>
            </a:extLst>
          </p:cNvPr>
          <p:cNvSpPr txBox="1"/>
          <p:nvPr/>
        </p:nvSpPr>
        <p:spPr>
          <a:xfrm>
            <a:off x="733757" y="157495"/>
            <a:ext cx="6498316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PECES AMAZÓNICOS</a:t>
            </a:r>
            <a:endParaRPr sz="2600" b="1" u="none" strike="noStrike" cap="none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/>
            </a:endParaRPr>
          </a:p>
        </p:txBody>
      </p:sp>
      <p:pic>
        <p:nvPicPr>
          <p:cNvPr id="16" name="Picture 2" descr="F:\Downloads\pez(1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075" y="-97029"/>
            <a:ext cx="1001449" cy="100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50">
            <a:extLst>
              <a:ext uri="{FF2B5EF4-FFF2-40B4-BE49-F238E27FC236}">
                <a16:creationId xmlns:a16="http://schemas.microsoft.com/office/drawing/2014/main" xmlns="" id="{271EF1A2-B27A-46C1-AFE1-27DDBD49B8B8}"/>
              </a:ext>
            </a:extLst>
          </p:cNvPr>
          <p:cNvSpPr txBox="1"/>
          <p:nvPr/>
        </p:nvSpPr>
        <p:spPr>
          <a:xfrm>
            <a:off x="461683" y="4419524"/>
            <a:ext cx="3308747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lvl="1" indent="-285750" algn="just">
              <a:lnSpc>
                <a:spcPts val="1403"/>
              </a:lnSpc>
              <a:buFont typeface="Wingdings" panose="05000000000000000000" pitchFamily="2" charset="2"/>
              <a:buChar char="Ø"/>
            </a:pPr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Convenio </a:t>
            </a:r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Marco De Cooperación Técnica Entre </a:t>
            </a:r>
            <a:r>
              <a:rPr lang="es-EC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The</a:t>
            </a:r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</a:t>
            </a:r>
            <a:r>
              <a:rPr lang="es-EC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Nature</a:t>
            </a:r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</a:t>
            </a:r>
            <a:r>
              <a:rPr lang="es-EC" dirty="0" err="1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Conservancy</a:t>
            </a:r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 y el Instituto Público de Investigación De Acuicultura  y Pesca.</a:t>
            </a:r>
          </a:p>
          <a:p>
            <a:pPr marL="285750" indent="-285750" algn="just">
              <a:lnSpc>
                <a:spcPts val="1403"/>
              </a:lnSpc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/>
              </a:solidFill>
              <a:latin typeface="Nunito 2"/>
              <a:ea typeface="Nunito 2"/>
              <a:cs typeface="Nunito 2"/>
              <a:sym typeface="Nunito 2"/>
            </a:endParaRPr>
          </a:p>
        </p:txBody>
      </p:sp>
      <p:sp>
        <p:nvSpPr>
          <p:cNvPr id="23" name="TextBox 50">
            <a:extLst>
              <a:ext uri="{FF2B5EF4-FFF2-40B4-BE49-F238E27FC236}">
                <a16:creationId xmlns:a16="http://schemas.microsoft.com/office/drawing/2014/main" xmlns="" id="{271EF1A2-B27A-46C1-AFE1-27DDBD49B8B8}"/>
              </a:ext>
            </a:extLst>
          </p:cNvPr>
          <p:cNvSpPr txBox="1"/>
          <p:nvPr/>
        </p:nvSpPr>
        <p:spPr>
          <a:xfrm>
            <a:off x="7751155" y="2233878"/>
            <a:ext cx="4064794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lvl="1" indent="-285750" algn="just">
              <a:lnSpc>
                <a:spcPts val="1403"/>
              </a:lnSpc>
              <a:buFont typeface="Wingdings" panose="05000000000000000000" pitchFamily="2" charset="2"/>
              <a:buChar char="Ø"/>
            </a:pPr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ea typeface="Nunito 2 Bold"/>
                <a:cs typeface="Arial" panose="020B0604020202020204" pitchFamily="34" charset="0"/>
                <a:sym typeface="Nunito 2 Bold"/>
              </a:rPr>
              <a:t>Comunidades </a:t>
            </a:r>
            <a:r>
              <a:rPr lang="es-EC" dirty="0" err="1">
                <a:solidFill>
                  <a:schemeClr val="tx1"/>
                </a:solidFill>
                <a:latin typeface="Arial" panose="020B0604020202020204" pitchFamily="34" charset="0"/>
                <a:ea typeface="Nunito 2 Bold"/>
                <a:cs typeface="Arial" panose="020B0604020202020204" pitchFamily="34" charset="0"/>
                <a:sym typeface="Nunito 2 Bold"/>
              </a:rPr>
              <a:t>Kichwa</a:t>
            </a:r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ea typeface="Nunito 2 Bold"/>
                <a:cs typeface="Arial" panose="020B0604020202020204" pitchFamily="34" charset="0"/>
                <a:sym typeface="Nunito 2 Bold"/>
              </a:rPr>
              <a:t> Zancudo  Cocha - Instituto Público de Acuicultura y Pesca:</a:t>
            </a:r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  monitoreo de recursos de peces amazónicos</a:t>
            </a:r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ea typeface="Nunito 2"/>
                <a:cs typeface="Arial" panose="020B0604020202020204" pitchFamily="34" charset="0"/>
                <a:sym typeface="Nunito 2"/>
              </a:rPr>
              <a:t>.</a:t>
            </a:r>
          </a:p>
          <a:p>
            <a:pPr marL="285750" lvl="1" indent="-285750" algn="just">
              <a:lnSpc>
                <a:spcPts val="1403"/>
              </a:lnSpc>
              <a:buFont typeface="Wingdings" panose="05000000000000000000" pitchFamily="2" charset="2"/>
              <a:buChar char="Ø"/>
            </a:pPr>
            <a:endParaRPr lang="es-EC" dirty="0" smtClean="0">
              <a:solidFill>
                <a:schemeClr val="tx1"/>
              </a:solidFill>
              <a:latin typeface="Arial" panose="020B0604020202020204" pitchFamily="34" charset="0"/>
              <a:ea typeface="Nunito 2"/>
              <a:cs typeface="Arial" panose="020B0604020202020204" pitchFamily="34" charset="0"/>
              <a:sym typeface="Nunito 2"/>
            </a:endParaRPr>
          </a:p>
          <a:p>
            <a:pPr marL="285750" lvl="1" indent="-285750" algn="just">
              <a:lnSpc>
                <a:spcPts val="1403"/>
              </a:lnSpc>
              <a:buFont typeface="Wingdings" panose="05000000000000000000" pitchFamily="2" charset="2"/>
              <a:buChar char="Ø"/>
            </a:pPr>
            <a:r>
              <a:rPr lang="es-EC" dirty="0">
                <a:solidFill>
                  <a:schemeClr val="tx1"/>
                </a:solidFill>
                <a:latin typeface="Nunito 2"/>
                <a:ea typeface="Nunito 2"/>
                <a:cs typeface="Nunito 2"/>
                <a:sym typeface="Nunito 2"/>
              </a:rPr>
              <a:t>Comunidad </a:t>
            </a:r>
            <a:r>
              <a:rPr lang="es-EC" dirty="0" err="1">
                <a:solidFill>
                  <a:schemeClr val="tx1"/>
                </a:solidFill>
                <a:latin typeface="Nunito 2"/>
                <a:ea typeface="Nunito 2"/>
                <a:cs typeface="Nunito 2"/>
                <a:sym typeface="Nunito 2"/>
              </a:rPr>
              <a:t>Cofán</a:t>
            </a:r>
            <a:r>
              <a:rPr lang="es-EC" dirty="0">
                <a:solidFill>
                  <a:schemeClr val="tx1"/>
                </a:solidFill>
                <a:latin typeface="Nunito 2"/>
                <a:ea typeface="Nunito 2"/>
                <a:cs typeface="Nunito 2"/>
                <a:sym typeface="Nunito 2"/>
              </a:rPr>
              <a:t> </a:t>
            </a:r>
            <a:r>
              <a:rPr lang="es-EC" dirty="0" err="1">
                <a:solidFill>
                  <a:schemeClr val="tx1"/>
                </a:solidFill>
                <a:latin typeface="Nunito 2"/>
                <a:ea typeface="Nunito 2"/>
                <a:cs typeface="Nunito 2"/>
                <a:sym typeface="Nunito 2"/>
              </a:rPr>
              <a:t>Zabalo</a:t>
            </a:r>
            <a:r>
              <a:rPr lang="es-EC" dirty="0">
                <a:solidFill>
                  <a:schemeClr val="tx1"/>
                </a:solidFill>
                <a:latin typeface="Nunito 2"/>
                <a:ea typeface="Nunito 2"/>
                <a:cs typeface="Nunito 2"/>
                <a:sym typeface="Nunito 2"/>
              </a:rPr>
              <a:t> - Instituto Público de Investigación de Acuicultura y Pesca: seguimiento de los recursos de peces </a:t>
            </a:r>
            <a:r>
              <a:rPr lang="es-EC" dirty="0" smtClean="0">
                <a:solidFill>
                  <a:schemeClr val="tx1"/>
                </a:solidFill>
                <a:latin typeface="Nunito 2"/>
                <a:ea typeface="Nunito 2"/>
                <a:cs typeface="Nunito 2"/>
                <a:sym typeface="Nunito 2"/>
              </a:rPr>
              <a:t>amazónicos.</a:t>
            </a:r>
            <a:endParaRPr lang="en-US" dirty="0">
              <a:solidFill>
                <a:schemeClr val="tx1"/>
              </a:solidFill>
              <a:latin typeface="Nunito 2"/>
              <a:ea typeface="Nunito 2"/>
              <a:cs typeface="Nunito 2"/>
              <a:sym typeface="Nunito 2"/>
            </a:endParaRPr>
          </a:p>
        </p:txBody>
      </p:sp>
    </p:spTree>
    <p:extLst>
      <p:ext uri="{BB962C8B-B14F-4D97-AF65-F5344CB8AC3E}">
        <p14:creationId xmlns:p14="http://schemas.microsoft.com/office/powerpoint/2010/main" val="145544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B94639-09A0-46CE-B021-BA3491689144}"/>
              </a:ext>
            </a:extLst>
          </p:cNvPr>
          <p:cNvSpPr txBox="1">
            <a:spLocks/>
          </p:cNvSpPr>
          <p:nvPr/>
        </p:nvSpPr>
        <p:spPr>
          <a:xfrm>
            <a:off x="750849" y="178028"/>
            <a:ext cx="7646607" cy="587879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424830">
              <a:lnSpc>
                <a:spcPct val="120000"/>
              </a:lnSpc>
              <a:buSzPts val="2000"/>
            </a:pPr>
            <a:r>
              <a:rPr lang="es-MX" sz="2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PECES PELÁGICOS PEQUEÑOS</a:t>
            </a:r>
            <a:endParaRPr lang="es-EC" sz="2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Bisel">
            <a:extLst>
              <a:ext uri="{FF2B5EF4-FFF2-40B4-BE49-F238E27FC236}">
                <a16:creationId xmlns:a16="http://schemas.microsoft.com/office/drawing/2014/main" xmlns="" id="{17A27486-8991-6E93-065A-39FD3EE9F240}"/>
              </a:ext>
            </a:extLst>
          </p:cNvPr>
          <p:cNvSpPr/>
          <p:nvPr/>
        </p:nvSpPr>
        <p:spPr>
          <a:xfrm>
            <a:off x="114674" y="1645171"/>
            <a:ext cx="2273693" cy="4261480"/>
          </a:xfrm>
          <a:prstGeom prst="bevel">
            <a:avLst>
              <a:gd name="adj" fmla="val 341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1001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C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FUENTES DE </a:t>
            </a:r>
            <a:r>
              <a:rPr lang="es-EC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INFORMACIÓN</a:t>
            </a:r>
            <a:endParaRPr lang="es-EC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C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Monitoreo IPIAP </a:t>
            </a:r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Puertos Desembarque</a:t>
            </a:r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C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Cruceros acústicos/pesca </a:t>
            </a:r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CNP/IPIAP/FIP)</a:t>
            </a: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C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Observadores PPP </a:t>
            </a:r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 Situ)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C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Rastreo </a:t>
            </a:r>
            <a:r>
              <a:rPr lang="es-EC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Satelital </a:t>
            </a:r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(SRP</a:t>
            </a:r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C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Desembarques </a:t>
            </a:r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(Empresa Pesquera)</a:t>
            </a:r>
          </a:p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7">
            <a:extLst>
              <a:ext uri="{FF2B5EF4-FFF2-40B4-BE49-F238E27FC236}">
                <a16:creationId xmlns:a16="http://schemas.microsoft.com/office/drawing/2014/main" xmlns="" id="{1A187196-79CA-0639-48DE-412B85B06A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 flipH="1">
            <a:off x="6913154" y="1554975"/>
            <a:ext cx="1323578" cy="928476"/>
          </a:xfrm>
          <a:prstGeom prst="rect">
            <a:avLst/>
          </a:prstGeom>
          <a:ln w="0">
            <a:noFill/>
          </a:ln>
        </p:spPr>
      </p:pic>
      <p:pic>
        <p:nvPicPr>
          <p:cNvPr id="8" name="Imagen 8">
            <a:extLst>
              <a:ext uri="{FF2B5EF4-FFF2-40B4-BE49-F238E27FC236}">
                <a16:creationId xmlns:a16="http://schemas.microsoft.com/office/drawing/2014/main" xmlns="" id="{63D5CE58-F7D4-AA05-B347-C5129F09DBA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753777" y="932223"/>
            <a:ext cx="1451361" cy="1086990"/>
          </a:xfrm>
          <a:prstGeom prst="rect">
            <a:avLst/>
          </a:prstGeom>
        </p:spPr>
      </p:pic>
      <p:pic>
        <p:nvPicPr>
          <p:cNvPr id="9" name="Imagen 9">
            <a:extLst>
              <a:ext uri="{FF2B5EF4-FFF2-40B4-BE49-F238E27FC236}">
                <a16:creationId xmlns:a16="http://schemas.microsoft.com/office/drawing/2014/main" xmlns="" id="{F2BB686F-53A4-6B68-B0E4-8724F0F96E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401" b="26877"/>
          <a:stretch/>
        </p:blipFill>
        <p:spPr>
          <a:xfrm>
            <a:off x="7163328" y="2610763"/>
            <a:ext cx="1637272" cy="531975"/>
          </a:xfrm>
          <a:prstGeom prst="rect">
            <a:avLst/>
          </a:prstGeom>
        </p:spPr>
      </p:pic>
      <p:pic>
        <p:nvPicPr>
          <p:cNvPr id="10" name="Imagen 10">
            <a:extLst>
              <a:ext uri="{FF2B5EF4-FFF2-40B4-BE49-F238E27FC236}">
                <a16:creationId xmlns:a16="http://schemas.microsoft.com/office/drawing/2014/main" xmlns="" id="{E4384FE1-29C0-7286-66F6-AAE2F622497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009899" y="4632413"/>
            <a:ext cx="1387557" cy="490607"/>
          </a:xfrm>
          <a:prstGeom prst="rect">
            <a:avLst/>
          </a:prstGeom>
        </p:spPr>
      </p:pic>
      <p:pic>
        <p:nvPicPr>
          <p:cNvPr id="11" name="Imagen 11">
            <a:extLst>
              <a:ext uri="{FF2B5EF4-FFF2-40B4-BE49-F238E27FC236}">
                <a16:creationId xmlns:a16="http://schemas.microsoft.com/office/drawing/2014/main" xmlns="" id="{DFB33137-0EE7-9850-99EB-D2B4B1B0F8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842588" y="5152960"/>
            <a:ext cx="1487341" cy="753691"/>
          </a:xfrm>
          <a:prstGeom prst="rect">
            <a:avLst/>
          </a:prstGeom>
        </p:spPr>
      </p:pic>
      <p:pic>
        <p:nvPicPr>
          <p:cNvPr id="12" name="Imagen 2">
            <a:extLst>
              <a:ext uri="{FF2B5EF4-FFF2-40B4-BE49-F238E27FC236}">
                <a16:creationId xmlns:a16="http://schemas.microsoft.com/office/drawing/2014/main" xmlns="" id="{F403DD06-6C68-5079-10FE-043AC933AEA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367" y="2019213"/>
            <a:ext cx="5537149" cy="3432598"/>
          </a:xfrm>
          <a:prstGeom prst="rect">
            <a:avLst/>
          </a:prstGeom>
          <a:noFill/>
        </p:spPr>
      </p:pic>
      <p:pic>
        <p:nvPicPr>
          <p:cNvPr id="6" name="Imagen 14">
            <a:extLst>
              <a:ext uri="{FF2B5EF4-FFF2-40B4-BE49-F238E27FC236}">
                <a16:creationId xmlns:a16="http://schemas.microsoft.com/office/drawing/2014/main" xmlns="" id="{5D2E2FE3-314D-6E79-3937-9BC2D86E0EA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172"/>
          <a:stretch/>
        </p:blipFill>
        <p:spPr>
          <a:xfrm>
            <a:off x="8850141" y="1068783"/>
            <a:ext cx="3084547" cy="46775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 descr="F:\Downloads\pez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038" y="0"/>
            <a:ext cx="760133" cy="76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49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953" y="872773"/>
            <a:ext cx="4251373" cy="2461495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460375" y="1482523"/>
            <a:ext cx="5282057" cy="4249589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dirty="0">
                <a:solidFill>
                  <a:schemeClr val="tx1"/>
                </a:solidFill>
              </a:rPr>
              <a:t>                                             </a:t>
            </a:r>
          </a:p>
          <a:p>
            <a:pPr algn="just"/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Entre enero – diciembre 2024 se monitorearon </a:t>
            </a:r>
            <a:r>
              <a:rPr lang="es-EC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303 barcos </a:t>
            </a:r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sardineros</a:t>
            </a:r>
            <a:endParaRPr lang="es-EC" sz="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C" sz="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C" sz="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Fueron capacitados tripulantes flota sardinera en muestreo biológico</a:t>
            </a:r>
          </a:p>
          <a:p>
            <a:pPr algn="just"/>
            <a:endParaRPr lang="es-EC" sz="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colectaron alrededor de 45 </a:t>
            </a:r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 individuos </a:t>
            </a:r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su análisis y  determinar peso, estructura de tallas, estadio gonadal, etc. y determinar entre otros aspectos </a:t>
            </a:r>
            <a:r>
              <a:rPr lang="es-EC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presencia       de juveniles/adultos, periodos de mayor       actividad reproductiva.</a:t>
            </a:r>
          </a:p>
          <a:p>
            <a:pPr algn="just"/>
            <a:endParaRPr lang="es-EC" sz="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evaluaron 6 especies PPP (</a:t>
            </a:r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botella, macarela</a:t>
            </a:r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pinchagua, </a:t>
            </a:r>
            <a:r>
              <a:rPr lang="es-EC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chuheco</a:t>
            </a:r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 sardina redonda, picudillo</a:t>
            </a:r>
            <a:r>
              <a:rPr lang="es-EC" dirty="0">
                <a:solidFill>
                  <a:schemeClr val="tx1"/>
                </a:solidFill>
              </a:rPr>
              <a:t>) </a:t>
            </a:r>
          </a:p>
          <a:p>
            <a:endParaRPr lang="es-EC" sz="2000" b="1" dirty="0">
              <a:solidFill>
                <a:schemeClr val="tx1"/>
              </a:solidFill>
            </a:endParaRPr>
          </a:p>
        </p:txBody>
      </p:sp>
      <p:sp>
        <p:nvSpPr>
          <p:cNvPr id="5" name="AutoShape 2" descr="blob:https://web.whatsapp.com/26e7e06f-e1f8-4951-82c5-477b729ac8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s-EC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50" y="918570"/>
            <a:ext cx="2122290" cy="14143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l="4160" t="16856" r="10480" b="601"/>
          <a:stretch>
            <a:fillRect/>
          </a:stretch>
        </p:blipFill>
        <p:spPr>
          <a:xfrm>
            <a:off x="4746504" y="4686555"/>
            <a:ext cx="1268160" cy="1840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59B94639-09A0-46CE-B021-BA3491689144}"/>
              </a:ext>
            </a:extLst>
          </p:cNvPr>
          <p:cNvSpPr txBox="1">
            <a:spLocks/>
          </p:cNvSpPr>
          <p:nvPr/>
        </p:nvSpPr>
        <p:spPr>
          <a:xfrm>
            <a:off x="750849" y="178028"/>
            <a:ext cx="7646607" cy="587879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424830">
              <a:lnSpc>
                <a:spcPct val="120000"/>
              </a:lnSpc>
              <a:buSzPts val="2000"/>
            </a:pPr>
            <a:r>
              <a:rPr lang="es-MX" sz="2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PECES PELÁGICOS PEQUEÑOS</a:t>
            </a:r>
            <a:endParaRPr lang="es-EC" sz="2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2" descr="F:\Downloads\pez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733" y="44400"/>
            <a:ext cx="760133" cy="76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Bisel">
            <a:extLst>
              <a:ext uri="{FF2B5EF4-FFF2-40B4-BE49-F238E27FC236}">
                <a16:creationId xmlns:a16="http://schemas.microsoft.com/office/drawing/2014/main" xmlns="" id="{17A27486-8991-6E93-065A-39FD3EE9F240}"/>
              </a:ext>
            </a:extLst>
          </p:cNvPr>
          <p:cNvSpPr/>
          <p:nvPr/>
        </p:nvSpPr>
        <p:spPr>
          <a:xfrm>
            <a:off x="7120206" y="3506882"/>
            <a:ext cx="4631830" cy="2359345"/>
          </a:xfrm>
          <a:prstGeom prst="bevel">
            <a:avLst>
              <a:gd name="adj" fmla="val 341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1001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C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Alianza estratégica</a:t>
            </a:r>
          </a:p>
          <a:p>
            <a:endParaRPr lang="es-EC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Alianza </a:t>
            </a:r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Publico – Privada con la Cámara Nacional de Pesquería (CNP), Fortalecimiento Pesquería PPP (FIP):</a:t>
            </a:r>
          </a:p>
          <a:p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Cruceros de Prospección hidroacústica y pesca   </a:t>
            </a:r>
          </a:p>
          <a:p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comprobatoria.</a:t>
            </a:r>
          </a:p>
          <a:p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Evaluación del Stock de Recursos Pelágicos </a:t>
            </a:r>
          </a:p>
          <a:p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Pequeños del Ecuador </a:t>
            </a:r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2023)</a:t>
            </a:r>
          </a:p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788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9;p4">
            <a:extLst>
              <a:ext uri="{FF2B5EF4-FFF2-40B4-BE49-F238E27FC236}">
                <a16:creationId xmlns:a16="http://schemas.microsoft.com/office/drawing/2014/main" xmlns="" id="{0364D578-692C-4143-95B4-0CF139E15032}"/>
              </a:ext>
            </a:extLst>
          </p:cNvPr>
          <p:cNvSpPr txBox="1"/>
          <p:nvPr/>
        </p:nvSpPr>
        <p:spPr>
          <a:xfrm>
            <a:off x="5228832" y="2224127"/>
            <a:ext cx="6441339" cy="1785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2000"/>
            </a:pPr>
            <a:r>
              <a:rPr lang="es-MX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PROCESOS ADJETIVOS</a:t>
            </a:r>
            <a:endParaRPr lang="es-EC" sz="5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56342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9;p4"/>
          <p:cNvSpPr txBox="1"/>
          <p:nvPr/>
        </p:nvSpPr>
        <p:spPr>
          <a:xfrm>
            <a:off x="676295" y="225765"/>
            <a:ext cx="4905639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es-EC" sz="2600" b="1" u="none" strike="noStrike" cap="none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/>
                <a:sym typeface="Arial" panose="020B0604020202020204"/>
              </a:rPr>
              <a:t>PROGRAMA PPG-DORADO</a:t>
            </a:r>
            <a:endParaRPr sz="2600" b="1" u="none" strike="noStrike" cap="none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" panose="020B0604020202020204"/>
              <a:sym typeface="Arial" panose="020B0604020202020204"/>
            </a:endParaRPr>
          </a:p>
        </p:txBody>
      </p:sp>
      <p:sp>
        <p:nvSpPr>
          <p:cNvPr id="5" name="Rectángulo 3"/>
          <p:cNvSpPr/>
          <p:nvPr/>
        </p:nvSpPr>
        <p:spPr>
          <a:xfrm>
            <a:off x="625664" y="1047930"/>
            <a:ext cx="22402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Acciones realizadas</a:t>
            </a:r>
            <a:endParaRPr lang="es-EC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32" y="1642478"/>
            <a:ext cx="5973179" cy="3105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25 Grupo"/>
          <p:cNvGrpSpPr/>
          <p:nvPr/>
        </p:nvGrpSpPr>
        <p:grpSpPr>
          <a:xfrm>
            <a:off x="6949263" y="1431421"/>
            <a:ext cx="4822687" cy="3274697"/>
            <a:chOff x="5886149" y="569449"/>
            <a:chExt cx="4258950" cy="2891908"/>
          </a:xfrm>
        </p:grpSpPr>
        <p:grpSp>
          <p:nvGrpSpPr>
            <p:cNvPr id="25" name="24 Grupo"/>
            <p:cNvGrpSpPr/>
            <p:nvPr/>
          </p:nvGrpSpPr>
          <p:grpSpPr>
            <a:xfrm>
              <a:off x="5886149" y="882503"/>
              <a:ext cx="4258950" cy="2578854"/>
              <a:chOff x="5336312" y="646666"/>
              <a:chExt cx="4258950" cy="2578854"/>
            </a:xfrm>
          </p:grpSpPr>
          <p:graphicFrame>
            <p:nvGraphicFramePr>
              <p:cNvPr id="18" name="17 Diagrama"/>
              <p:cNvGraphicFramePr/>
              <p:nvPr>
                <p:extLst>
                  <p:ext uri="{D42A27DB-BD31-4B8C-83A1-F6EECF244321}">
                    <p14:modId xmlns:p14="http://schemas.microsoft.com/office/powerpoint/2010/main" val="1517782264"/>
                  </p:ext>
                </p:extLst>
              </p:nvPr>
            </p:nvGraphicFramePr>
            <p:xfrm>
              <a:off x="5336312" y="646666"/>
              <a:ext cx="4258950" cy="257885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sp>
            <p:nvSpPr>
              <p:cNvPr id="30" name="Rectángulo 3"/>
              <p:cNvSpPr/>
              <p:nvPr/>
            </p:nvSpPr>
            <p:spPr>
              <a:xfrm>
                <a:off x="5533691" y="960874"/>
                <a:ext cx="33196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s-MX" sz="1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9</a:t>
                </a:r>
                <a:endParaRPr lang="es-EC" sz="1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" name="Rectángulo 3"/>
              <p:cNvSpPr/>
              <p:nvPr/>
            </p:nvSpPr>
            <p:spPr>
              <a:xfrm>
                <a:off x="5720167" y="1742670"/>
                <a:ext cx="33196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s-EC" sz="1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</a:p>
            </p:txBody>
          </p:sp>
          <p:sp>
            <p:nvSpPr>
              <p:cNvPr id="33" name="Rectángulo 3"/>
              <p:cNvSpPr/>
              <p:nvPr/>
            </p:nvSpPr>
            <p:spPr>
              <a:xfrm>
                <a:off x="5526831" y="2533102"/>
                <a:ext cx="33196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s-EC" sz="1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</a:p>
            </p:txBody>
          </p:sp>
        </p:grpSp>
        <p:sp>
          <p:nvSpPr>
            <p:cNvPr id="37" name="Rectángulo 3"/>
            <p:cNvSpPr/>
            <p:nvPr/>
          </p:nvSpPr>
          <p:spPr>
            <a:xfrm>
              <a:off x="6800130" y="569449"/>
              <a:ext cx="2789898" cy="351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MX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Publicaciones en la WEB</a:t>
              </a:r>
              <a:endParaRPr lang="es-EC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9" name="Picture 3" descr="F:\Downloads\pez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6509" y="95770"/>
            <a:ext cx="752393" cy="75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0">
            <a:extLst>
              <a:ext uri="{FF2B5EF4-FFF2-40B4-BE49-F238E27FC236}">
                <a16:creationId xmlns:a16="http://schemas.microsoft.com/office/drawing/2014/main" xmlns="" id="{8D1CC9AA-7850-87D1-BF3C-A0C3923FA3E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762" b="26604"/>
          <a:stretch/>
        </p:blipFill>
        <p:spPr>
          <a:xfrm>
            <a:off x="4785135" y="4938967"/>
            <a:ext cx="2824498" cy="15730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250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670332" y="965744"/>
            <a:ext cx="968831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Enfoque </a:t>
            </a:r>
            <a:r>
              <a:rPr lang="es-EC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s-EC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inacional</a:t>
            </a:r>
            <a:endParaRPr lang="es-EC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C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Convenio Marco </a:t>
            </a:r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Cooperación Técnica entre el Instituto </a:t>
            </a:r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 </a:t>
            </a:r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Perú </a:t>
            </a:r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el Instituto </a:t>
            </a:r>
            <a:r>
              <a:rPr lang="es-EC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Pùblico</a:t>
            </a:r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Investigación </a:t>
            </a:r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Acuicultura y Pesca</a:t>
            </a:r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Compromiso Binacional entre Ecuador y Perú. Plan de Acción 2024 Comité Técnico Binacional </a:t>
            </a:r>
            <a:r>
              <a:rPr lang="es-EC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Asuntos Productivos, Comerciales, de Inversión y Turismo: </a:t>
            </a:r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Generar y procesar datos históricos sobre especies priorizadas que sirvan como insumo para el modelamiento de stocks a nivel regional, </a:t>
            </a:r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Perico/Dorado (</a:t>
            </a:r>
            <a:r>
              <a:rPr lang="es-EC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Coryphaena hippurus</a:t>
            </a:r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Google Shape;119;p4"/>
          <p:cNvSpPr txBox="1"/>
          <p:nvPr/>
        </p:nvSpPr>
        <p:spPr>
          <a:xfrm>
            <a:off x="676295" y="225765"/>
            <a:ext cx="4905639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es-EC" sz="2600" b="1" u="none" strike="noStrike" cap="none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/>
                <a:sym typeface="Arial" panose="020B0604020202020204"/>
              </a:rPr>
              <a:t>PROGRAMA PPG-DORADO</a:t>
            </a:r>
            <a:endParaRPr sz="2600" b="1" u="none" strike="noStrike" cap="none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" panose="020B0604020202020204"/>
              <a:sym typeface="Arial" panose="020B0604020202020204"/>
            </a:endParaRPr>
          </a:p>
        </p:txBody>
      </p:sp>
      <p:pic>
        <p:nvPicPr>
          <p:cNvPr id="7" name="Picture 3" descr="F:\Downloads\pez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6509" y="95770"/>
            <a:ext cx="752393" cy="75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1787868" y="4081167"/>
            <a:ext cx="16984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Talleres/eventos científicos de impacto para el IPIAP</a:t>
            </a:r>
          </a:p>
        </p:txBody>
      </p:sp>
      <p:sp>
        <p:nvSpPr>
          <p:cNvPr id="10" name="9 Abrir llave"/>
          <p:cNvSpPr/>
          <p:nvPr/>
        </p:nvSpPr>
        <p:spPr>
          <a:xfrm>
            <a:off x="3377424" y="3134805"/>
            <a:ext cx="317860" cy="268319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2"/>
          <p:cNvSpPr/>
          <p:nvPr/>
        </p:nvSpPr>
        <p:spPr>
          <a:xfrm>
            <a:off x="3508733" y="3287956"/>
            <a:ext cx="5717165" cy="2166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Participación “Jornada Internacional Ictiología (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exposición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IX Taller Miguel </a:t>
            </a:r>
            <a:r>
              <a:rPr lang="es-EC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Angel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C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Ñiquen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Carranza”, investigaciones 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biológico 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pesqueras del Perico/Dorado (</a:t>
            </a:r>
            <a:r>
              <a:rPr lang="es-EC" sz="1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Coryphaena</a:t>
            </a:r>
            <a:r>
              <a:rPr lang="es-EC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C" sz="1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hippurus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endParaRPr lang="es-EC" sz="1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Perú y Ecuador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15° Reunión del comité científico Asesor de la CIAT, exposición “Avances del proyecto de marcaje de perico/dorado (</a:t>
            </a:r>
            <a:r>
              <a:rPr lang="es-EC" sz="1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Coryphaena</a:t>
            </a:r>
            <a:r>
              <a:rPr lang="es-EC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C" sz="1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hippurus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en el OPO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Presentación avances del 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proyecto 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mejoramiento Pesquero de Dorado de Palangre Responsable (FIP DPR) de </a:t>
            </a:r>
            <a:r>
              <a:rPr lang="es-EC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ASOAMAN.</a:t>
            </a:r>
            <a:endParaRPr lang="es-EC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554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9;p4">
            <a:extLst>
              <a:ext uri="{FF2B5EF4-FFF2-40B4-BE49-F238E27FC236}">
                <a16:creationId xmlns:a16="http://schemas.microsoft.com/office/drawing/2014/main" xmlns="" id="{F7DB6719-8B3C-D649-9C94-7B8572788ECA}"/>
              </a:ext>
            </a:extLst>
          </p:cNvPr>
          <p:cNvSpPr txBox="1"/>
          <p:nvPr/>
        </p:nvSpPr>
        <p:spPr>
          <a:xfrm>
            <a:off x="650719" y="168520"/>
            <a:ext cx="240124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600" b="1" u="none" strike="noStrike" cap="none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/>
                <a:sym typeface="Arial"/>
              </a:rPr>
              <a:t>CRUCERO</a:t>
            </a:r>
            <a:endParaRPr sz="2600" b="1" u="none" strike="noStrike" cap="none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"/>
              <a:sym typeface="Arial"/>
            </a:endParaRPr>
          </a:p>
        </p:txBody>
      </p:sp>
      <p:sp>
        <p:nvSpPr>
          <p:cNvPr id="3" name="Rectángulo 7"/>
          <p:cNvSpPr/>
          <p:nvPr/>
        </p:nvSpPr>
        <p:spPr>
          <a:xfrm>
            <a:off x="279747" y="1023509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MX" dirty="0" smtClean="0"/>
              <a:t>Levantamiento </a:t>
            </a:r>
            <a:r>
              <a:rPr lang="es-MX" dirty="0"/>
              <a:t>de Información Planctónica realizado por el IPIAP, en el marco del Crucero Oceanográfico-Ecológico a bordo del Sierra Negra, permitirá determinar de manera sinóptica, la composición y abundancia de la comunidad planctónica (</a:t>
            </a:r>
            <a:r>
              <a:rPr lang="es-MX" dirty="0" err="1"/>
              <a:t>fitoplanctónica</a:t>
            </a:r>
            <a:r>
              <a:rPr lang="es-MX" dirty="0"/>
              <a:t>, </a:t>
            </a:r>
            <a:r>
              <a:rPr lang="es-MX" dirty="0" err="1"/>
              <a:t>zooplanctónica</a:t>
            </a:r>
            <a:r>
              <a:rPr lang="es-MX" dirty="0"/>
              <a:t> e </a:t>
            </a:r>
            <a:r>
              <a:rPr lang="es-MX" dirty="0" err="1" smtClean="0"/>
              <a:t>ictioplanct</a:t>
            </a:r>
            <a:r>
              <a:rPr lang="es-MX" dirty="0" err="1"/>
              <a:t>ó</a:t>
            </a:r>
            <a:r>
              <a:rPr lang="es-MX" dirty="0" err="1" smtClean="0"/>
              <a:t>nica</a:t>
            </a:r>
            <a:r>
              <a:rPr lang="es-MX" dirty="0"/>
              <a:t>), y analizar su variabilidad espacial.</a:t>
            </a:r>
          </a:p>
          <a:p>
            <a:endParaRPr lang="es-MX" dirty="0" smtClean="0"/>
          </a:p>
          <a:p>
            <a:pPr algn="just"/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Área intervenida:</a:t>
            </a:r>
            <a:r>
              <a:rPr lang="es-MX" dirty="0" smtClean="0"/>
              <a:t> El </a:t>
            </a:r>
            <a:r>
              <a:rPr lang="es-MX" dirty="0"/>
              <a:t>área de estudio estuvo circunscrita al área de la Reserva Hermandad, latitudinalmente entre 3.4°N y 0.6°N; y longitudinalmente entre 92.75°W y 89.05°W</a:t>
            </a:r>
            <a:r>
              <a:rPr lang="es-MX" dirty="0" smtClean="0"/>
              <a:t>.</a:t>
            </a:r>
          </a:p>
        </p:txBody>
      </p:sp>
      <p:sp>
        <p:nvSpPr>
          <p:cNvPr id="4" name="Rectángulo 8"/>
          <p:cNvSpPr/>
          <p:nvPr/>
        </p:nvSpPr>
        <p:spPr>
          <a:xfrm>
            <a:off x="6989522" y="4441843"/>
            <a:ext cx="503424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 smtClean="0"/>
              <a:t>Crucero </a:t>
            </a:r>
            <a:r>
              <a:rPr lang="es-MX" dirty="0"/>
              <a:t>de Prospección Hidroacústica y Pesca Comprobatoria en Barcos Pesqueros Comerciales (IPIAP 2024-01-01 PPP), el cual permitió determinar </a:t>
            </a:r>
            <a:r>
              <a:rPr lang="es-MX" dirty="0" smtClean="0"/>
              <a:t>biomasa, abundancia, distribución </a:t>
            </a:r>
            <a:r>
              <a:rPr lang="es-MX" dirty="0" smtClean="0"/>
              <a:t>geoespacial, aspectos reproductivos e </a:t>
            </a:r>
            <a:r>
              <a:rPr lang="es-MX" dirty="0" err="1" smtClean="0"/>
              <a:t>ictioplancton</a:t>
            </a:r>
            <a:r>
              <a:rPr lang="es-MX" dirty="0" smtClean="0"/>
              <a:t>.</a:t>
            </a:r>
            <a:endParaRPr lang="es-MX" dirty="0" smtClean="0"/>
          </a:p>
        </p:txBody>
      </p:sp>
      <p:pic>
        <p:nvPicPr>
          <p:cNvPr id="1026" name="Picture 2" descr="F:\Downloads\crucer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670" y="65157"/>
            <a:ext cx="821930" cy="82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4 Grupo"/>
          <p:cNvGrpSpPr/>
          <p:nvPr/>
        </p:nvGrpSpPr>
        <p:grpSpPr>
          <a:xfrm>
            <a:off x="325042" y="3292481"/>
            <a:ext cx="6451538" cy="3178740"/>
            <a:chOff x="375146" y="3292481"/>
            <a:chExt cx="6451538" cy="3178740"/>
          </a:xfrm>
        </p:grpSpPr>
        <p:pic>
          <p:nvPicPr>
            <p:cNvPr id="1027" name="Picture 3" descr="F:\Documents\Received Files\1 Crucero de Investigación\WhatsApp Image 2019-03-10 at 10.46.11 AM(1).jpe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146" y="3292481"/>
              <a:ext cx="2201390" cy="16510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F:\Documents\Received Files\1 Crucero de Investigación\WhatsApp Image 2019-03-10 at 8.45.19 PM.jpe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1587" y="3305006"/>
              <a:ext cx="1955561" cy="31662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F:\Documents\Received Files\1 Crucero de Investigación\WhatsApp Image 2019-03-15 at 1.01.09 PM.jpe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990" y="4996282"/>
              <a:ext cx="1966585" cy="14749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F:\Documents\Received Files\1 Crucero de Investigación\WhatsApp Image 2019-03-15 at 1.01.13 PM.jpe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2200" y="3979559"/>
              <a:ext cx="2244484" cy="16833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1" name="Picture 7" descr="F:\Documents\Received Files\1 Crucero de Investigación\WhatsApp Image 2019-03-16 at 7.20.19 PM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690" y="747937"/>
            <a:ext cx="3452391" cy="1943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:\Documents\Received Files\1 Crucero de Investigación\WhatsApp Image 2019-03-16 at 8.05.38 PM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837" y="1148769"/>
            <a:ext cx="1620326" cy="2878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F:\Documents\Received Files\1 Crucero de Investigación\WhatsApp Image 2019-03-22 at 11.16.43 AM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518" y="2771077"/>
            <a:ext cx="2392472" cy="134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5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9;p4">
            <a:extLst>
              <a:ext uri="{FF2B5EF4-FFF2-40B4-BE49-F238E27FC236}">
                <a16:creationId xmlns:a16="http://schemas.microsoft.com/office/drawing/2014/main" xmlns="" id="{F7DB6719-8B3C-D649-9C94-7B8572788ECA}"/>
              </a:ext>
            </a:extLst>
          </p:cNvPr>
          <p:cNvSpPr txBox="1"/>
          <p:nvPr/>
        </p:nvSpPr>
        <p:spPr>
          <a:xfrm>
            <a:off x="650718" y="223992"/>
            <a:ext cx="6664482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600" b="1" u="none" strike="noStrike" cap="none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/>
                <a:sym typeface="Arial"/>
              </a:rPr>
              <a:t>OCEANOGRAFÍA Y CAMBIO CLIMÁTICO</a:t>
            </a:r>
            <a:endParaRPr sz="2600" b="1" u="none" strike="noStrike" cap="none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"/>
              <a:sym typeface="Arial"/>
            </a:endParaRPr>
          </a:p>
        </p:txBody>
      </p:sp>
      <p:pic>
        <p:nvPicPr>
          <p:cNvPr id="4" name="Picture 2" descr="f:\Desktop\UV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597" y="-53957"/>
            <a:ext cx="1045843" cy="121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CF694C2A-EB27-46D9-8AE6-A828A6275CB5}"/>
              </a:ext>
            </a:extLst>
          </p:cNvPr>
          <p:cNvSpPr txBox="1"/>
          <p:nvPr/>
        </p:nvSpPr>
        <p:spPr>
          <a:xfrm>
            <a:off x="648875" y="1072011"/>
            <a:ext cx="1595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Datos </a:t>
            </a:r>
            <a:r>
              <a:rPr lang="es-EC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Claves</a:t>
            </a:r>
            <a:endParaRPr lang="es-EC" sz="1600" u="sng" dirty="0"/>
          </a:p>
        </p:txBody>
      </p:sp>
      <p:graphicFrame>
        <p:nvGraphicFramePr>
          <p:cNvPr id="8" name="Tabla 4">
            <a:extLst>
              <a:ext uri="{FF2B5EF4-FFF2-40B4-BE49-F238E27FC236}">
                <a16:creationId xmlns:a16="http://schemas.microsoft.com/office/drawing/2014/main" xmlns="" id="{DB86BBA2-FC8C-428B-A0E3-0D775A5F9A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989884"/>
              </p:ext>
            </p:extLst>
          </p:nvPr>
        </p:nvGraphicFramePr>
        <p:xfrm>
          <a:off x="409433" y="1780942"/>
          <a:ext cx="5978592" cy="4097629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151031">
                  <a:extLst>
                    <a:ext uri="{9D8B030D-6E8A-4147-A177-3AD203B41FA5}">
                      <a16:colId xmlns:a16="http://schemas.microsoft.com/office/drawing/2014/main" xmlns="" val="2712938892"/>
                    </a:ext>
                  </a:extLst>
                </a:gridCol>
                <a:gridCol w="1834697">
                  <a:extLst>
                    <a:ext uri="{9D8B030D-6E8A-4147-A177-3AD203B41FA5}">
                      <a16:colId xmlns:a16="http://schemas.microsoft.com/office/drawing/2014/main" xmlns="" val="847007129"/>
                    </a:ext>
                  </a:extLst>
                </a:gridCol>
                <a:gridCol w="1992864">
                  <a:extLst>
                    <a:ext uri="{9D8B030D-6E8A-4147-A177-3AD203B41FA5}">
                      <a16:colId xmlns:a16="http://schemas.microsoft.com/office/drawing/2014/main" xmlns="" val="3247117941"/>
                    </a:ext>
                  </a:extLst>
                </a:gridCol>
              </a:tblGrid>
              <a:tr h="980697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</a:t>
                      </a:r>
                      <a:r>
                        <a:rPr lang="es-EC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Oceanografía Física</a:t>
                      </a:r>
                      <a:endParaRPr lang="es-EC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917" marR="127917" marT="63959" marB="639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 perfiles de temperatura y salinidad, y datos meteorológicos</a:t>
                      </a:r>
                      <a:endParaRPr lang="es-EC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917" marR="127917" marT="63959" marB="639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Junio, Julio, Agosto, Octubre, Noviembre y Diciembre</a:t>
                      </a:r>
                      <a:endParaRPr lang="es-EC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917" marR="127917" marT="63959" marB="63959"/>
                </a:tc>
                <a:extLst>
                  <a:ext uri="{0D108BD9-81ED-4DB2-BD59-A6C34878D82A}">
                    <a16:rowId xmlns:a16="http://schemas.microsoft.com/office/drawing/2014/main" xmlns="" val="1492761301"/>
                  </a:ext>
                </a:extLst>
              </a:tr>
              <a:tr h="1038757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</a:t>
                      </a:r>
                      <a:r>
                        <a:rPr lang="es-EC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Química de Agua y Sedimentos</a:t>
                      </a:r>
                      <a:endParaRPr lang="es-EC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917" marR="127917" marT="63959" marB="639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 muestras para nutrientes inorgánicos disueltos</a:t>
                      </a:r>
                    </a:p>
                  </a:txBody>
                  <a:tcPr marL="127917" marR="127917" marT="63959" marB="6395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Junio, Julio, Agosto, Octubre, Noviembre y Diciembre</a:t>
                      </a:r>
                    </a:p>
                  </a:txBody>
                  <a:tcPr marL="127917" marR="127917" marT="63959" marB="63959"/>
                </a:tc>
                <a:extLst>
                  <a:ext uri="{0D108BD9-81ED-4DB2-BD59-A6C34878D82A}">
                    <a16:rowId xmlns:a16="http://schemas.microsoft.com/office/drawing/2014/main" xmlns="" val="2879455815"/>
                  </a:ext>
                </a:extLst>
              </a:tr>
              <a:tr h="1038757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</a:t>
                      </a:r>
                      <a:r>
                        <a:rPr lang="es-EC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Plancton</a:t>
                      </a:r>
                      <a:endParaRPr lang="es-EC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917" marR="127917" marT="63959" marB="639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 muestras de fitoplancton y 18 muestras de zooplancton</a:t>
                      </a:r>
                    </a:p>
                  </a:txBody>
                  <a:tcPr marL="127917" marR="127917" marT="63959" marB="6395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Junio, Julio, Agosto, Octubre, Noviembre y Diciembre</a:t>
                      </a:r>
                    </a:p>
                  </a:txBody>
                  <a:tcPr marL="127917" marR="127917" marT="63959" marB="63959"/>
                </a:tc>
                <a:extLst>
                  <a:ext uri="{0D108BD9-81ED-4DB2-BD59-A6C34878D82A}">
                    <a16:rowId xmlns:a16="http://schemas.microsoft.com/office/drawing/2014/main" xmlns="" val="2613979284"/>
                  </a:ext>
                </a:extLst>
              </a:tr>
              <a:tr h="1038757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</a:t>
                      </a:r>
                      <a:r>
                        <a:rPr lang="es-EC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s-EC" sz="1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Ictioplancton</a:t>
                      </a:r>
                      <a:endParaRPr lang="es-EC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917" marR="127917" marT="63959" marB="639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 muestras de huevos y larvas de peces</a:t>
                      </a:r>
                    </a:p>
                  </a:txBody>
                  <a:tcPr marL="127917" marR="127917" marT="63959" marB="6395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Junio, Julio, Agosto, Octubre, Noviembre y Diciembre</a:t>
                      </a:r>
                    </a:p>
                  </a:txBody>
                  <a:tcPr marL="127917" marR="127917" marT="63959" marB="63959"/>
                </a:tc>
                <a:extLst>
                  <a:ext uri="{0D108BD9-81ED-4DB2-BD59-A6C34878D82A}">
                    <a16:rowId xmlns:a16="http://schemas.microsoft.com/office/drawing/2014/main" xmlns="" val="3968378241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4B41AF9F-4CC4-497D-BF2B-E7352C0FF9D6}"/>
              </a:ext>
            </a:extLst>
          </p:cNvPr>
          <p:cNvSpPr txBox="1"/>
          <p:nvPr/>
        </p:nvSpPr>
        <p:spPr>
          <a:xfrm>
            <a:off x="7315200" y="1780942"/>
            <a:ext cx="38006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Colaboración con otras instituciones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06390B75-B338-415A-B0A1-1B8C5BE99B11}"/>
              </a:ext>
            </a:extLst>
          </p:cNvPr>
          <p:cNvSpPr txBox="1"/>
          <p:nvPr/>
        </p:nvSpPr>
        <p:spPr>
          <a:xfrm>
            <a:off x="6649644" y="2419452"/>
            <a:ext cx="530880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IPIAP-CNP: </a:t>
            </a:r>
            <a:r>
              <a:rPr lang="es-MX" dirty="0"/>
              <a:t>Crucero de Investigación Pesquera (</a:t>
            </a:r>
            <a:r>
              <a:rPr lang="es-EC" dirty="0"/>
              <a:t>IPIAP 2024-01-01 PPP).</a:t>
            </a:r>
            <a:endParaRPr lang="es-MX" dirty="0"/>
          </a:p>
          <a:p>
            <a:pPr algn="just"/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PNG-USFQ-INOCAR-IPIAP: </a:t>
            </a:r>
            <a:r>
              <a:rPr lang="es-MX" dirty="0"/>
              <a:t>Crucero Oceanográfico-Ecológico.</a:t>
            </a:r>
          </a:p>
          <a:p>
            <a:pPr algn="just"/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Biótica-MAATE-IPIAP: </a:t>
            </a:r>
            <a:r>
              <a:rPr lang="es-MX" dirty="0"/>
              <a:t>Evaluación de riesgo Climático (2023-2024).</a:t>
            </a:r>
          </a:p>
          <a:p>
            <a:pPr algn="just"/>
            <a:endParaRPr lang="es-MX" dirty="0"/>
          </a:p>
          <a:p>
            <a:pPr algn="just"/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SAPO: </a:t>
            </a:r>
            <a:r>
              <a:rPr lang="es-MX" dirty="0"/>
              <a:t>Implementación de herramienta de alerta a nivel regional (Chile, Perú y Ecuador) para resiliencia del sector pesquero principalmente artesanal.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3305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Desktop\paragua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495" y="76732"/>
            <a:ext cx="877296" cy="115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19;p4">
            <a:extLst>
              <a:ext uri="{FF2B5EF4-FFF2-40B4-BE49-F238E27FC236}">
                <a16:creationId xmlns:a16="http://schemas.microsoft.com/office/drawing/2014/main" xmlns="" id="{F7DB6719-8B3C-D649-9C94-7B8572788ECA}"/>
              </a:ext>
            </a:extLst>
          </p:cNvPr>
          <p:cNvSpPr txBox="1"/>
          <p:nvPr/>
        </p:nvSpPr>
        <p:spPr>
          <a:xfrm>
            <a:off x="688825" y="177071"/>
            <a:ext cx="7080118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600" b="1" u="none" strike="noStrike" cap="none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/>
                <a:sym typeface="Arial"/>
              </a:rPr>
              <a:t>OCEANOGRAFÍA Y CAMBIO CLIMÁTICO</a:t>
            </a:r>
            <a:endParaRPr sz="2600" b="1" u="none" strike="noStrike" cap="none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"/>
              <a:sym typeface="Arial"/>
            </a:endParaRPr>
          </a:p>
        </p:txBody>
      </p:sp>
      <p:sp>
        <p:nvSpPr>
          <p:cNvPr id="4" name="Google Shape;119;p4">
            <a:extLst>
              <a:ext uri="{FF2B5EF4-FFF2-40B4-BE49-F238E27FC236}">
                <a16:creationId xmlns:a16="http://schemas.microsoft.com/office/drawing/2014/main" xmlns="" id="{0364D578-692C-4143-95B4-0CF139E15032}"/>
              </a:ext>
            </a:extLst>
          </p:cNvPr>
          <p:cNvSpPr txBox="1"/>
          <p:nvPr/>
        </p:nvSpPr>
        <p:spPr>
          <a:xfrm>
            <a:off x="4228884" y="5899096"/>
            <a:ext cx="183371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</a:rPr>
              <a:t>Salida de campo</a:t>
            </a:r>
            <a:endParaRPr sz="1000" u="none" strike="noStrike" cap="none" dirty="0">
              <a:solidFill>
                <a:schemeClr val="tx1"/>
              </a:solidFill>
              <a:latin typeface="Arial Black" panose="020B0A04020102020204" pitchFamily="34" charset="0"/>
              <a:sym typeface="Arial"/>
            </a:endParaRPr>
          </a:p>
        </p:txBody>
      </p:sp>
      <p:grpSp>
        <p:nvGrpSpPr>
          <p:cNvPr id="5" name="Grupo 3"/>
          <p:cNvGrpSpPr/>
          <p:nvPr/>
        </p:nvGrpSpPr>
        <p:grpSpPr>
          <a:xfrm>
            <a:off x="877159" y="1045182"/>
            <a:ext cx="3443861" cy="5188781"/>
            <a:chOff x="0" y="0"/>
            <a:chExt cx="4183947" cy="7215900"/>
          </a:xfrm>
        </p:grpSpPr>
        <p:pic>
          <p:nvPicPr>
            <p:cNvPr id="6" name="Imagen 4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07"/>
            <a:stretch/>
          </p:blipFill>
          <p:spPr bwMode="auto">
            <a:xfrm>
              <a:off x="922343" y="0"/>
              <a:ext cx="2605405" cy="29146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Imagen 5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3"/>
            <a:stretch/>
          </p:blipFill>
          <p:spPr bwMode="auto">
            <a:xfrm>
              <a:off x="0" y="1762643"/>
              <a:ext cx="1885315" cy="29800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Imagen 6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40"/>
            <a:stretch/>
          </p:blipFill>
          <p:spPr bwMode="auto">
            <a:xfrm>
              <a:off x="1680142" y="1765818"/>
              <a:ext cx="2503805" cy="29768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Imagen 7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407" y="4708920"/>
              <a:ext cx="3343275" cy="25069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1" name="CuadroTexto 8">
            <a:extLst>
              <a:ext uri="{FF2B5EF4-FFF2-40B4-BE49-F238E27FC236}">
                <a16:creationId xmlns:a16="http://schemas.microsoft.com/office/drawing/2014/main" xmlns="" id="{4B41AF9F-4CC4-497D-BF2B-E7352C0FF9D6}"/>
              </a:ext>
            </a:extLst>
          </p:cNvPr>
          <p:cNvSpPr txBox="1"/>
          <p:nvPr/>
        </p:nvSpPr>
        <p:spPr>
          <a:xfrm>
            <a:off x="5207597" y="1982073"/>
            <a:ext cx="5474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Contribución a toma de decisiones o al conocimiento</a:t>
            </a:r>
          </a:p>
        </p:txBody>
      </p:sp>
      <p:sp>
        <p:nvSpPr>
          <p:cNvPr id="12" name="CuadroTexto 16">
            <a:extLst>
              <a:ext uri="{FF2B5EF4-FFF2-40B4-BE49-F238E27FC236}">
                <a16:creationId xmlns:a16="http://schemas.microsoft.com/office/drawing/2014/main" xmlns="" id="{A0140854-96DE-48E3-B452-9B54C7CB6F6A}"/>
              </a:ext>
            </a:extLst>
          </p:cNvPr>
          <p:cNvSpPr txBox="1"/>
          <p:nvPr/>
        </p:nvSpPr>
        <p:spPr>
          <a:xfrm>
            <a:off x="5145740" y="2542686"/>
            <a:ext cx="63614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400" dirty="0"/>
              <a:t>Presentación de Resultados en las reuniones mensuales del Comité Nacional </a:t>
            </a:r>
            <a:r>
              <a:rPr lang="es-EC" sz="1400" dirty="0" smtClean="0"/>
              <a:t>ERFEN.</a:t>
            </a:r>
            <a:endParaRPr lang="es-EC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400" dirty="0"/>
              <a:t>Informe de Estimación Hidroacústica, Distribución Geoespacial, y condiciones Biológicas de los principales peces pelágicos del </a:t>
            </a:r>
            <a:r>
              <a:rPr lang="es-EC" sz="1400" dirty="0" smtClean="0"/>
              <a:t>Ecuador.</a:t>
            </a:r>
            <a:endParaRPr lang="es-EC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400" dirty="0"/>
              <a:t>Análisis Espacial de las Comunidades de Fito, Zoo, e Ictioplancton en la Reserva Marina Hermandad en las Islas </a:t>
            </a:r>
            <a:r>
              <a:rPr lang="es-EC" sz="1400" dirty="0" smtClean="0"/>
              <a:t>Galápagos.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158808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9;p4">
            <a:extLst>
              <a:ext uri="{FF2B5EF4-FFF2-40B4-BE49-F238E27FC236}">
                <a16:creationId xmlns:a16="http://schemas.microsoft.com/office/drawing/2014/main" xmlns="" id="{F7DB6719-8B3C-D649-9C94-7B8572788ECA}"/>
              </a:ext>
            </a:extLst>
          </p:cNvPr>
          <p:cNvSpPr txBox="1"/>
          <p:nvPr/>
        </p:nvSpPr>
        <p:spPr>
          <a:xfrm>
            <a:off x="650719" y="214718"/>
            <a:ext cx="280229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600" b="1" u="none" strike="noStrike" cap="none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/>
                <a:sym typeface="Arial"/>
              </a:rPr>
              <a:t>ACUACULTURA</a:t>
            </a:r>
            <a:endParaRPr sz="2600" b="1" u="none" strike="noStrike" cap="none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"/>
              <a:sym typeface="Arial"/>
            </a:endParaRPr>
          </a:p>
        </p:txBody>
      </p:sp>
      <p:pic>
        <p:nvPicPr>
          <p:cNvPr id="11266" name="Picture 2" descr="F:\Downloads\banco-de-pec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229" y="33939"/>
            <a:ext cx="853960" cy="85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119;p4">
            <a:extLst>
              <a:ext uri="{FF2B5EF4-FFF2-40B4-BE49-F238E27FC236}">
                <a16:creationId xmlns:a16="http://schemas.microsoft.com/office/drawing/2014/main" xmlns="" id="{0364D578-692C-4143-95B4-0CF139E15032}"/>
              </a:ext>
            </a:extLst>
          </p:cNvPr>
          <p:cNvSpPr txBox="1"/>
          <p:nvPr/>
        </p:nvSpPr>
        <p:spPr>
          <a:xfrm>
            <a:off x="650719" y="1115050"/>
            <a:ext cx="10215203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EC" dirty="0"/>
              <a:t>Se elaboró un informe técnico sobre laboratorios de producción de </a:t>
            </a:r>
            <a:r>
              <a:rPr lang="es-EC" dirty="0" err="1"/>
              <a:t>nauplios</a:t>
            </a:r>
            <a:r>
              <a:rPr lang="es-EC" dirty="0"/>
              <a:t> y larvas de camarón en Santa Elena y Guayas, analizando capacidad productiva, supervivencia, infraestructura, prácticas y riesgos, este documento constituye un insumo estratégico para orientar políticas públicas y fortalecer el desarrollo sostenible de la acuicultura nacional.</a:t>
            </a:r>
            <a:endParaRPr lang="es-EC" dirty="0" smtClean="0"/>
          </a:p>
          <a:p>
            <a:pPr algn="just"/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s-EC" dirty="0"/>
              <a:t>Colaboración científica internacional entre Universidad de Concepción (Chile) e IPIAP a través de un estudio </a:t>
            </a:r>
            <a:r>
              <a:rPr lang="es-EC" dirty="0" err="1"/>
              <a:t>transcriptómico</a:t>
            </a:r>
            <a:r>
              <a:rPr lang="es-EC" dirty="0"/>
              <a:t> sobre los efectos del cambio climático en el molusco bivalvo </a:t>
            </a:r>
            <a:r>
              <a:rPr lang="es-EC" i="1" dirty="0" err="1"/>
              <a:t>Mytilus</a:t>
            </a:r>
            <a:r>
              <a:rPr lang="es-EC" i="1" dirty="0"/>
              <a:t> </a:t>
            </a:r>
            <a:r>
              <a:rPr lang="es-EC" i="1" dirty="0" err="1"/>
              <a:t>chilensis</a:t>
            </a:r>
            <a:r>
              <a:rPr lang="es-EC" i="1" dirty="0"/>
              <a:t>, lo que permite </a:t>
            </a:r>
            <a:r>
              <a:rPr lang="es-EC" dirty="0"/>
              <a:t>comprender los mecanismos adaptativos de esta especie y orientar estrategias de mitigación en la maricultura frente a escenarios de cambio climático.</a:t>
            </a:r>
            <a:endParaRPr lang="es-EC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upo 3"/>
          <p:cNvGrpSpPr/>
          <p:nvPr/>
        </p:nvGrpSpPr>
        <p:grpSpPr>
          <a:xfrm>
            <a:off x="12740932" y="1751323"/>
            <a:ext cx="4280210" cy="3730640"/>
            <a:chOff x="0" y="0"/>
            <a:chExt cx="3019425" cy="2789029"/>
          </a:xfrm>
        </p:grpSpPr>
        <p:grpSp>
          <p:nvGrpSpPr>
            <p:cNvPr id="13" name="Grupo 4"/>
            <p:cNvGrpSpPr/>
            <p:nvPr/>
          </p:nvGrpSpPr>
          <p:grpSpPr>
            <a:xfrm>
              <a:off x="0" y="0"/>
              <a:ext cx="3019425" cy="2789029"/>
              <a:chOff x="0" y="0"/>
              <a:chExt cx="3019425" cy="2789029"/>
            </a:xfrm>
          </p:grpSpPr>
          <p:grpSp>
            <p:nvGrpSpPr>
              <p:cNvPr id="15" name="Grupo 6"/>
              <p:cNvGrpSpPr/>
              <p:nvPr/>
            </p:nvGrpSpPr>
            <p:grpSpPr>
              <a:xfrm>
                <a:off x="0" y="190681"/>
                <a:ext cx="3019425" cy="2598348"/>
                <a:chOff x="0" y="0"/>
                <a:chExt cx="3019425" cy="2598348"/>
              </a:xfrm>
            </p:grpSpPr>
            <p:pic>
              <p:nvPicPr>
                <p:cNvPr id="17" name="Imagen 8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0" y="0"/>
                  <a:ext cx="3019425" cy="2386965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18" name="Imagen 9" descr="H:\Downloads\1721745782433.jp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4324"/>
                <a:stretch>
                  <a:fillRect/>
                </a:stretch>
              </p:blipFill>
              <p:spPr>
                <a:xfrm>
                  <a:off x="1680693" y="1275008"/>
                  <a:ext cx="1319530" cy="132334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</p:grpSp>
          <p:pic>
            <p:nvPicPr>
              <p:cNvPr id="16" name="Imagen 7" descr="H:\Downloads\1721745782527.jp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198" b="6931"/>
              <a:stretch>
                <a:fillRect/>
              </a:stretch>
            </p:blipFill>
            <p:spPr>
              <a:xfrm>
                <a:off x="21668" y="0"/>
                <a:ext cx="1611630" cy="143129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  <p:pic>
          <p:nvPicPr>
            <p:cNvPr id="14" name="Imagen 5" descr="H:\Downloads\1721745782334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013"/>
            <a:stretch>
              <a:fillRect/>
            </a:stretch>
          </p:blipFill>
          <p:spPr>
            <a:xfrm>
              <a:off x="1658203" y="81887"/>
              <a:ext cx="1341755" cy="135382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5" name="4 Grupo"/>
          <p:cNvGrpSpPr/>
          <p:nvPr/>
        </p:nvGrpSpPr>
        <p:grpSpPr>
          <a:xfrm>
            <a:off x="2942440" y="2952752"/>
            <a:ext cx="5201645" cy="3164624"/>
            <a:chOff x="6765490" y="2131759"/>
            <a:chExt cx="5062333" cy="2931264"/>
          </a:xfrm>
        </p:grpSpPr>
        <p:pic>
          <p:nvPicPr>
            <p:cNvPr id="3075" name="Picture 3" descr="f:\Desktop\Re Fotos\2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5490" y="2131759"/>
              <a:ext cx="1504250" cy="14946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f:\Desktop\Re Fotos\3.pn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07"/>
            <a:stretch/>
          </p:blipFill>
          <p:spPr bwMode="auto">
            <a:xfrm>
              <a:off x="6787445" y="3635591"/>
              <a:ext cx="1504248" cy="14274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f:\Desktop\Re Fotos\4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9740" y="2141894"/>
              <a:ext cx="3558083" cy="29211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484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9;p4">
            <a:extLst>
              <a:ext uri="{FF2B5EF4-FFF2-40B4-BE49-F238E27FC236}">
                <a16:creationId xmlns:a16="http://schemas.microsoft.com/office/drawing/2014/main" xmlns="" id="{F7DB6719-8B3C-D649-9C94-7B8572788ECA}"/>
              </a:ext>
            </a:extLst>
          </p:cNvPr>
          <p:cNvSpPr txBox="1"/>
          <p:nvPr/>
        </p:nvSpPr>
        <p:spPr>
          <a:xfrm>
            <a:off x="625668" y="241723"/>
            <a:ext cx="4576527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600" b="1" u="none" strike="noStrike" cap="none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/>
                <a:sym typeface="Arial"/>
              </a:rPr>
              <a:t>ARTÍCULOS CIENTÍFICOS</a:t>
            </a:r>
            <a:endParaRPr sz="2600" b="1" u="none" strike="noStrike" cap="none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"/>
              <a:sym typeface="Arial"/>
            </a:endParaRPr>
          </a:p>
        </p:txBody>
      </p:sp>
      <p:graphicFrame>
        <p:nvGraphicFramePr>
          <p:cNvPr id="7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015387"/>
              </p:ext>
            </p:extLst>
          </p:nvPr>
        </p:nvGraphicFramePr>
        <p:xfrm>
          <a:off x="271851" y="902044"/>
          <a:ext cx="6981566" cy="5214551"/>
        </p:xfrm>
        <a:graphic>
          <a:graphicData uri="http://schemas.openxmlformats.org/drawingml/2006/table">
            <a:tbl>
              <a:tblPr/>
              <a:tblGrid>
                <a:gridCol w="3775048">
                  <a:extLst>
                    <a:ext uri="{9D8B030D-6E8A-4147-A177-3AD203B41FA5}">
                      <a16:colId xmlns:a16="http://schemas.microsoft.com/office/drawing/2014/main" xmlns="" val="617815951"/>
                    </a:ext>
                  </a:extLst>
                </a:gridCol>
                <a:gridCol w="1603259">
                  <a:extLst>
                    <a:ext uri="{9D8B030D-6E8A-4147-A177-3AD203B41FA5}">
                      <a16:colId xmlns:a16="http://schemas.microsoft.com/office/drawing/2014/main" xmlns="" val="3971828394"/>
                    </a:ext>
                  </a:extLst>
                </a:gridCol>
                <a:gridCol w="1603259">
                  <a:extLst>
                    <a:ext uri="{9D8B030D-6E8A-4147-A177-3AD203B41FA5}">
                      <a16:colId xmlns:a16="http://schemas.microsoft.com/office/drawing/2014/main" xmlns="" val="2830136176"/>
                    </a:ext>
                  </a:extLst>
                </a:gridCol>
              </a:tblGrid>
              <a:tr h="22155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Título de libro o artículo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Área Específica</a:t>
                      </a:r>
                      <a:endParaRPr lang="es-EC" sz="10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Tipo de publicación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4872301"/>
                  </a:ext>
                </a:extLst>
              </a:tr>
              <a:tr h="5230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Understanding the sources of marine litter in remote islands: The Galapagos islands as a case study. Environmental Pollution, 347, 123772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Contaminación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Artículo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60611300"/>
                  </a:ext>
                </a:extLst>
              </a:tr>
              <a:tr h="5382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Hypoxia in the Blue Mussel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Mytilus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chilensis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Induces a Transcriptome Shift Associated with Endoplasmic Reticulum Stress, Metabolism, and Immune Response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Acuicultura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Artículo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37139383"/>
                  </a:ext>
                </a:extLst>
              </a:tr>
              <a:tr h="3588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Retrotransposon Steamer and its application as a biomarker in bivalve mollusks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Acuicultura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Capítulo de Libro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53289971"/>
                  </a:ext>
                </a:extLst>
              </a:tr>
              <a:tr h="35880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Anodontites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trapesialis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(Lamarck, 1819): a </a:t>
                      </a:r>
                      <a:r>
                        <a:rPr lang="es-EC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freshwater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bivalve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mollusk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potential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aquaculture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diversification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 Ecuador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Acuicultura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Capítulo de Libro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46116305"/>
                  </a:ext>
                </a:extLst>
              </a:tr>
              <a:tr h="52308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Ecosystem-Based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Fisheries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Management </a:t>
                      </a:r>
                      <a:r>
                        <a:rPr lang="es-EC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Coryphaena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hippurus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s-EC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Linnaeus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1758) in Ecuador: A </a:t>
                      </a:r>
                      <a:r>
                        <a:rPr lang="es-EC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Path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Towards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Sustainability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Pesquería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Capítulo de Libro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1249690"/>
                  </a:ext>
                </a:extLst>
              </a:tr>
              <a:tr h="538204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Distribución de Copépodos de la familia</a:t>
                      </a:r>
                      <a:b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Paracalanidae, Giesbrecht, 1893 Copepoda:</a:t>
                      </a:r>
                      <a:b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Calanoida, en áreas marinas de Ecuador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Plancton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Artículo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03393976"/>
                  </a:ext>
                </a:extLst>
              </a:tr>
              <a:tr h="3588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Feeding habits of the South Pacific hake,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Merluccius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gayi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in Ecuador, Tropical Eastern Pacific Ocean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Ecología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Artículo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32176274"/>
                  </a:ext>
                </a:extLst>
              </a:tr>
              <a:tr h="3588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Feeding ecology of the Patagonian toothfish, Dissostichus eleginoides, in Ecuadorian waters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Ecología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Artículo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08979392"/>
                  </a:ext>
                </a:extLst>
              </a:tr>
              <a:tr h="3588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Jellyfish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 sustainable food source: A cross-cultural study among Latin American countries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Pesquería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Artículo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3146877"/>
                  </a:ext>
                </a:extLst>
              </a:tr>
              <a:tr h="5382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Management Strategies Evaluation (MSE) ina mixed and multi-specific fishery based on indicator species: An example of smallpelagic fish in Ecuador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Pesquería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Artículo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63627952"/>
                  </a:ext>
                </a:extLst>
              </a:tr>
              <a:tr h="538204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Análisis de la forma de la concha de Anadora Tuberculosa como indicador de contaminación en manglares: Forma de concha de A. tuberculosa y contaminación en manglares.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Pesquería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Artículo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23704722"/>
                  </a:ext>
                </a:extLst>
              </a:tr>
            </a:tbl>
          </a:graphicData>
        </a:graphic>
      </p:graphicFrame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653747"/>
              </p:ext>
            </p:extLst>
          </p:nvPr>
        </p:nvGraphicFramePr>
        <p:xfrm>
          <a:off x="7376983" y="2261285"/>
          <a:ext cx="4580238" cy="2900008"/>
        </p:xfrm>
        <a:graphic>
          <a:graphicData uri="http://schemas.openxmlformats.org/drawingml/2006/table">
            <a:tbl>
              <a:tblPr/>
              <a:tblGrid>
                <a:gridCol w="4580238"/>
              </a:tblGrid>
              <a:tr h="23425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Publicación Boletín Científico Técnico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</a:tr>
              <a:tr h="26609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</a:rPr>
                        <a:t>ISSN: 3073-1089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</a:tr>
              <a:tr h="47993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Variabilidad y estructura comunitaria del zooplancton a 10 millas de las costas de las provincias de Manabí y Santa Elena, durante 2022 - 2023.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93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Desembarques de pesca artesanal de peces demersales en la costa ecuatoriana, durante el 2023.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931">
                <a:tc>
                  <a:txBody>
                    <a:bodyPr/>
                    <a:lstStyle/>
                    <a:p>
                      <a:pPr algn="ctr" fontAlgn="t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Aspectos biológicos y pesqueros del cangrejo rojo (Ucides occidentalis),</a:t>
                      </a:r>
                      <a:b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Enero a Diciembre 2023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931">
                <a:tc>
                  <a:txBody>
                    <a:bodyPr/>
                    <a:lstStyle/>
                    <a:p>
                      <a:pPr algn="ctr" fontAlgn="t"/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Informe anual pesca industrial polivalente de merluza y camarón fuera</a:t>
                      </a:r>
                      <a:b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s-EC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 las 8 (ocho) millas náuticas del perfil costero ecuatoriano (2023)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931">
                <a:tc>
                  <a:txBody>
                    <a:bodyPr/>
                    <a:lstStyle/>
                    <a:p>
                      <a:pPr algn="ctr" fontAlgn="t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Aspectos biológico pesquero del recurso </a:t>
                      </a:r>
                      <a:r>
                        <a:rPr lang="es-EC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cachema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(Cynoscion spp.)</a:t>
                      </a:r>
                      <a:b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desembarcado en los puertos pesqueros artesanales de </a:t>
                      </a:r>
                      <a:r>
                        <a:rPr lang="es-EC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Cojimíes</a:t>
                      </a: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, Playas,</a:t>
                      </a:r>
                      <a:b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Engabao y Puerto Bolívar.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5" name="Picture 1" descr="F:\Downloads\dia-mundial-del-libr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341" y="94182"/>
            <a:ext cx="986471" cy="98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0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3"/>
          <p:cNvSpPr/>
          <p:nvPr/>
        </p:nvSpPr>
        <p:spPr>
          <a:xfrm>
            <a:off x="459418" y="1321751"/>
            <a:ext cx="111028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C" dirty="0"/>
              <a:t>Manual de capacitación para el Sistema de Seguimiento Pesquero Participativo (SSPP) de Capturas Comerciales de corvina de roca (</a:t>
            </a:r>
            <a:r>
              <a:rPr lang="es-EC" i="1" dirty="0"/>
              <a:t>Brotula </a:t>
            </a:r>
            <a:r>
              <a:rPr lang="es-EC" i="1" dirty="0" err="1"/>
              <a:t>clakae</a:t>
            </a:r>
            <a:r>
              <a:rPr lang="es-EC" dirty="0"/>
              <a:t>), lenguado, (</a:t>
            </a:r>
            <a:r>
              <a:rPr lang="es-EC" i="1" dirty="0" err="1"/>
              <a:t>Paralichthys</a:t>
            </a:r>
            <a:r>
              <a:rPr lang="es-EC" i="1" dirty="0"/>
              <a:t> </a:t>
            </a:r>
            <a:r>
              <a:rPr lang="es-EC" dirty="0"/>
              <a:t>sp.; </a:t>
            </a:r>
            <a:r>
              <a:rPr lang="es-EC" i="1" dirty="0" err="1"/>
              <a:t>Cyclopsetta</a:t>
            </a:r>
            <a:r>
              <a:rPr lang="es-EC" i="1" dirty="0"/>
              <a:t> </a:t>
            </a:r>
            <a:r>
              <a:rPr lang="es-EC" dirty="0"/>
              <a:t>spp.) camarón langostino (</a:t>
            </a:r>
            <a:r>
              <a:rPr lang="es-EC" i="1" dirty="0" err="1"/>
              <a:t>Penaeus</a:t>
            </a:r>
            <a:r>
              <a:rPr lang="es-EC" i="1" dirty="0"/>
              <a:t> </a:t>
            </a:r>
            <a:r>
              <a:rPr lang="es-EC" dirty="0"/>
              <a:t>spp.), pulpo (</a:t>
            </a:r>
            <a:r>
              <a:rPr lang="es-EC" i="1" dirty="0" err="1"/>
              <a:t>Optopus</a:t>
            </a:r>
            <a:r>
              <a:rPr lang="es-EC" i="1" dirty="0"/>
              <a:t> </a:t>
            </a:r>
            <a:r>
              <a:rPr lang="es-EC" i="1" dirty="0" err="1"/>
              <a:t>mimus</a:t>
            </a:r>
            <a:r>
              <a:rPr lang="es-EC" dirty="0"/>
              <a:t>), langosta verde (</a:t>
            </a:r>
            <a:r>
              <a:rPr lang="es-EC" i="1" dirty="0" err="1"/>
              <a:t>Panulirus</a:t>
            </a:r>
            <a:r>
              <a:rPr lang="es-EC" i="1" dirty="0"/>
              <a:t> </a:t>
            </a:r>
            <a:r>
              <a:rPr lang="es-EC" i="1" dirty="0" err="1"/>
              <a:t>gracilis</a:t>
            </a:r>
            <a:r>
              <a:rPr lang="es-EC" dirty="0"/>
              <a:t>).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C" dirty="0" smtClean="0"/>
              <a:t>Indicadores biológicos del rabijunco, período 2015 – 2022.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C" dirty="0" smtClean="0"/>
              <a:t>Indicadores biológicos de la </a:t>
            </a:r>
            <a:r>
              <a:rPr lang="es-EC" dirty="0" err="1" smtClean="0"/>
              <a:t>cachema</a:t>
            </a:r>
            <a:r>
              <a:rPr lang="es-EC" dirty="0" smtClean="0"/>
              <a:t>, durante el 2024.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dirty="0" smtClean="0"/>
              <a:t>Aspectos </a:t>
            </a:r>
            <a:r>
              <a:rPr lang="es-ES" dirty="0"/>
              <a:t>biológicos de la gallineta </a:t>
            </a:r>
            <a:r>
              <a:rPr lang="es-ES" i="1" dirty="0"/>
              <a:t>Prionotus stephanophrys</a:t>
            </a:r>
            <a:r>
              <a:rPr lang="es-ES" dirty="0"/>
              <a:t> capturada en aguas </a:t>
            </a:r>
            <a:r>
              <a:rPr lang="es-ES" dirty="0" smtClean="0"/>
              <a:t>ecuatorianas (documento para revista indexada).</a:t>
            </a:r>
            <a:endParaRPr lang="es-ES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C" dirty="0" smtClean="0"/>
              <a:t>Condiciones reproductiva de la merluza periodo – </a:t>
            </a:r>
            <a:r>
              <a:rPr lang="es-EC" dirty="0"/>
              <a:t>2024 (Criterio técnico implementación de la veda del recurso </a:t>
            </a:r>
            <a:r>
              <a:rPr lang="es-EC" dirty="0" smtClean="0"/>
              <a:t>merluza).</a:t>
            </a:r>
            <a:endParaRPr lang="es-EC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dirty="0" smtClean="0"/>
              <a:t>Análisis </a:t>
            </a:r>
            <a:r>
              <a:rPr lang="es-ES" dirty="0"/>
              <a:t>técnico previo a actualización de veda de cangrejo rojo de manglar(Oficio IPIAP-0242-OF)</a:t>
            </a:r>
            <a:endParaRPr lang="es-EC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dirty="0"/>
              <a:t>Aportes técnicos a reforma normativa del cangrejo azul</a:t>
            </a:r>
            <a:r>
              <a:rPr lang="es-ES" dirty="0" smtClean="0"/>
              <a:t>.</a:t>
            </a:r>
            <a:endParaRPr lang="es-EC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29868">
            <a:off x="5543133" y="4107443"/>
            <a:ext cx="2068856" cy="2268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" descr="F:\Downloads\dia-mundial-del-libr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341" y="94182"/>
            <a:ext cx="986471" cy="98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3" t="16045" r="28763" b="5673"/>
          <a:stretch/>
        </p:blipFill>
        <p:spPr bwMode="auto">
          <a:xfrm rot="438830">
            <a:off x="3645895" y="3685205"/>
            <a:ext cx="1941045" cy="254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Google Shape;119;p4">
            <a:extLst>
              <a:ext uri="{FF2B5EF4-FFF2-40B4-BE49-F238E27FC236}">
                <a16:creationId xmlns:a16="http://schemas.microsoft.com/office/drawing/2014/main" xmlns="" id="{F7DB6719-8B3C-D649-9C94-7B8572788ECA}"/>
              </a:ext>
            </a:extLst>
          </p:cNvPr>
          <p:cNvSpPr txBox="1"/>
          <p:nvPr/>
        </p:nvSpPr>
        <p:spPr>
          <a:xfrm>
            <a:off x="661293" y="111098"/>
            <a:ext cx="8779589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PUBLICACIONES/INFORMES: GENERACIÓN DE CONOCIMIENTO</a:t>
            </a:r>
            <a:endParaRPr sz="2600" b="1" u="none" strike="noStrike" cap="none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226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23 Grupo"/>
          <p:cNvGrpSpPr/>
          <p:nvPr/>
        </p:nvGrpSpPr>
        <p:grpSpPr>
          <a:xfrm>
            <a:off x="2624435" y="736270"/>
            <a:ext cx="5862197" cy="5891973"/>
            <a:chOff x="3217134" y="196005"/>
            <a:chExt cx="6283327" cy="6661996"/>
          </a:xfrm>
        </p:grpSpPr>
        <p:grpSp>
          <p:nvGrpSpPr>
            <p:cNvPr id="29" name="28 Grupo"/>
            <p:cNvGrpSpPr/>
            <p:nvPr/>
          </p:nvGrpSpPr>
          <p:grpSpPr>
            <a:xfrm>
              <a:off x="3217134" y="196005"/>
              <a:ext cx="6283327" cy="6661996"/>
              <a:chOff x="2612701" y="-244642"/>
              <a:chExt cx="6581556" cy="7049453"/>
            </a:xfrm>
          </p:grpSpPr>
          <p:pic>
            <p:nvPicPr>
              <p:cNvPr id="40" name="39 Imagen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612701" y="-244642"/>
                <a:ext cx="6563641" cy="3162741"/>
              </a:xfrm>
              <a:prstGeom prst="rect">
                <a:avLst/>
              </a:prstGeom>
            </p:spPr>
          </p:pic>
          <p:pic>
            <p:nvPicPr>
              <p:cNvPr id="41" name="40 Imagen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59195" y="2871605"/>
                <a:ext cx="6535062" cy="2695951"/>
              </a:xfrm>
              <a:prstGeom prst="rect">
                <a:avLst/>
              </a:prstGeom>
            </p:spPr>
          </p:pic>
          <p:pic>
            <p:nvPicPr>
              <p:cNvPr id="42" name="41 Imagen"/>
              <p:cNvPicPr>
                <a:picLocks noChangeAspect="1"/>
              </p:cNvPicPr>
              <p:nvPr/>
            </p:nvPicPr>
            <p:blipFill rotWithShape="1">
              <a:blip r:embed="rId4"/>
              <a:srcRect/>
              <a:stretch/>
            </p:blipFill>
            <p:spPr>
              <a:xfrm>
                <a:off x="2660334" y="5547336"/>
                <a:ext cx="6516009" cy="1257475"/>
              </a:xfrm>
              <a:prstGeom prst="rect">
                <a:avLst/>
              </a:prstGeom>
            </p:spPr>
          </p:pic>
        </p:grpSp>
        <p:grpSp>
          <p:nvGrpSpPr>
            <p:cNvPr id="30" name="29 Grupo"/>
            <p:cNvGrpSpPr/>
            <p:nvPr/>
          </p:nvGrpSpPr>
          <p:grpSpPr>
            <a:xfrm>
              <a:off x="4525506" y="836741"/>
              <a:ext cx="976394" cy="5610560"/>
              <a:chOff x="4525984" y="666260"/>
              <a:chExt cx="1109591" cy="5623515"/>
            </a:xfrm>
          </p:grpSpPr>
          <p:pic>
            <p:nvPicPr>
              <p:cNvPr id="31" name="30 Imagen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57517">
                <a:off x="4559366" y="666260"/>
                <a:ext cx="892298" cy="487019"/>
              </a:xfrm>
              <a:prstGeom prst="rect">
                <a:avLst/>
              </a:prstGeom>
            </p:spPr>
          </p:pic>
          <p:pic>
            <p:nvPicPr>
              <p:cNvPr id="32" name="31 Imagen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3350">
                <a:off x="4566469" y="1274011"/>
                <a:ext cx="1054244" cy="483824"/>
              </a:xfrm>
              <a:prstGeom prst="rect">
                <a:avLst/>
              </a:prstGeom>
            </p:spPr>
          </p:pic>
          <p:pic>
            <p:nvPicPr>
              <p:cNvPr id="33" name="32 Imagen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79078">
                <a:off x="4552933" y="1841494"/>
                <a:ext cx="1081314" cy="493320"/>
              </a:xfrm>
              <a:prstGeom prst="rect">
                <a:avLst/>
              </a:prstGeom>
            </p:spPr>
          </p:pic>
          <p:pic>
            <p:nvPicPr>
              <p:cNvPr id="34" name="33 Imagen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65788">
                <a:off x="4615888" y="2429467"/>
                <a:ext cx="1019687" cy="475755"/>
              </a:xfrm>
              <a:prstGeom prst="rect">
                <a:avLst/>
              </a:prstGeom>
            </p:spPr>
          </p:pic>
          <p:pic>
            <p:nvPicPr>
              <p:cNvPr id="35" name="34 Imagen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9609">
                <a:off x="4639070" y="3056661"/>
                <a:ext cx="962500" cy="420629"/>
              </a:xfrm>
              <a:prstGeom prst="rect">
                <a:avLst/>
              </a:prstGeom>
            </p:spPr>
          </p:pic>
          <p:pic>
            <p:nvPicPr>
              <p:cNvPr id="36" name="35 Imagen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26869">
                <a:off x="4560773" y="3671103"/>
                <a:ext cx="1047820" cy="494690"/>
              </a:xfrm>
              <a:prstGeom prst="rect">
                <a:avLst/>
              </a:prstGeom>
            </p:spPr>
          </p:pic>
          <p:pic>
            <p:nvPicPr>
              <p:cNvPr id="37" name="36 Imagen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31295">
                <a:off x="4525984" y="5506939"/>
                <a:ext cx="1107410" cy="782836"/>
              </a:xfrm>
              <a:prstGeom prst="rect">
                <a:avLst/>
              </a:prstGeom>
            </p:spPr>
          </p:pic>
          <p:pic>
            <p:nvPicPr>
              <p:cNvPr id="38" name="37 Imagen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2776" y="4941969"/>
                <a:ext cx="818088" cy="513759"/>
              </a:xfrm>
              <a:prstGeom prst="rect">
                <a:avLst/>
              </a:prstGeom>
            </p:spPr>
          </p:pic>
          <p:pic>
            <p:nvPicPr>
              <p:cNvPr id="39" name="38 Imagen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557926">
                <a:off x="4562230" y="4193262"/>
                <a:ext cx="1034915" cy="759792"/>
              </a:xfrm>
              <a:prstGeom prst="rect">
                <a:avLst/>
              </a:prstGeom>
            </p:spPr>
          </p:pic>
        </p:grpSp>
      </p:grpSp>
      <p:sp>
        <p:nvSpPr>
          <p:cNvPr id="4" name="3 Rectángulo"/>
          <p:cNvSpPr/>
          <p:nvPr/>
        </p:nvSpPr>
        <p:spPr>
          <a:xfrm>
            <a:off x="2624435" y="557355"/>
            <a:ext cx="5949552" cy="582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Google Shape;119;p4">
            <a:extLst>
              <a:ext uri="{FF2B5EF4-FFF2-40B4-BE49-F238E27FC236}">
                <a16:creationId xmlns:a16="http://schemas.microsoft.com/office/drawing/2014/main" xmlns="" id="{F7DB6719-8B3C-D649-9C94-7B8572788ECA}"/>
              </a:ext>
            </a:extLst>
          </p:cNvPr>
          <p:cNvSpPr txBox="1"/>
          <p:nvPr/>
        </p:nvSpPr>
        <p:spPr>
          <a:xfrm>
            <a:off x="661293" y="111098"/>
            <a:ext cx="8779589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ESTADO DE LOS PRINCIPALES RECURSOS PESQUEROS</a:t>
            </a:r>
            <a:endParaRPr sz="2600" b="1" u="none" strike="noStrike" cap="none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004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9;p4">
            <a:extLst>
              <a:ext uri="{FF2B5EF4-FFF2-40B4-BE49-F238E27FC236}">
                <a16:creationId xmlns:a16="http://schemas.microsoft.com/office/drawing/2014/main" xmlns="" id="{E67015C2-A749-DB4C-9E3B-E9D5FC665571}"/>
              </a:ext>
            </a:extLst>
          </p:cNvPr>
          <p:cNvSpPr txBox="1"/>
          <p:nvPr/>
        </p:nvSpPr>
        <p:spPr>
          <a:xfrm>
            <a:off x="5676718" y="2123439"/>
            <a:ext cx="5546604" cy="240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5000" b="1" u="none" strike="noStrike" cap="none" dirty="0" smtClean="0">
                <a:solidFill>
                  <a:schemeClr val="bg1"/>
                </a:solidFill>
                <a:latin typeface="Arial Black" panose="020B0A04020102020204" pitchFamily="34" charset="0"/>
                <a:sym typeface="Arial"/>
              </a:rPr>
              <a:t>GRACIAS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5000" b="1" u="none" strike="noStrike" cap="none" dirty="0" smtClean="0">
                <a:solidFill>
                  <a:schemeClr val="bg1"/>
                </a:solidFill>
                <a:latin typeface="Arial Black" panose="020B0A04020102020204" pitchFamily="34" charset="0"/>
                <a:sym typeface="Arial"/>
              </a:rPr>
              <a:t>POR SU ATENCIÓN…</a:t>
            </a:r>
            <a:endParaRPr lang="es-EC" sz="5000" b="1" u="none" strike="noStrike" cap="none" dirty="0">
              <a:solidFill>
                <a:schemeClr val="bg1"/>
              </a:solidFill>
              <a:latin typeface="Arial Black" panose="020B0A040201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990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9;p4">
            <a:extLst>
              <a:ext uri="{FF2B5EF4-FFF2-40B4-BE49-F238E27FC236}">
                <a16:creationId xmlns:a16="http://schemas.microsoft.com/office/drawing/2014/main" xmlns="" id="{F7DB6719-8B3C-D649-9C94-7B8572788ECA}"/>
              </a:ext>
            </a:extLst>
          </p:cNvPr>
          <p:cNvSpPr txBox="1"/>
          <p:nvPr/>
        </p:nvSpPr>
        <p:spPr>
          <a:xfrm>
            <a:off x="625667" y="206098"/>
            <a:ext cx="3219823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600" b="1" u="none" strike="noStrike" cap="none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/>
                <a:sym typeface="Arial"/>
              </a:rPr>
              <a:t>PRESUPUESTO</a:t>
            </a:r>
            <a:endParaRPr sz="2600" b="1" u="none" strike="noStrike" cap="none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"/>
              <a:sym typeface="Arial"/>
            </a:endParaRPr>
          </a:p>
        </p:txBody>
      </p:sp>
      <p:pic>
        <p:nvPicPr>
          <p:cNvPr id="2050" name="Picture 2" descr="F:\Downloads\presupuest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012" y="0"/>
            <a:ext cx="1438746" cy="143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933041" y="3530725"/>
            <a:ext cx="60386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/>
            <a:r>
              <a:rPr lang="es-EC" sz="1600" b="1" dirty="0" smtClean="0"/>
              <a:t>     </a:t>
            </a:r>
            <a:r>
              <a:rPr lang="es-EC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EJECUCIÓN </a:t>
            </a:r>
            <a:r>
              <a:rPr lang="es-EC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PRESUPUESTARIA </a:t>
            </a:r>
            <a:r>
              <a:rPr lang="es-EC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INSTITUCIONAL</a:t>
            </a:r>
            <a:endParaRPr lang="es-EC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6700" lvl="2" algn="ctr"/>
            <a:r>
              <a:rPr lang="es-EC" sz="1600" dirty="0" smtClean="0"/>
              <a:t>99,25% ejecutado</a:t>
            </a:r>
            <a:endParaRPr lang="es-EC" sz="1600" dirty="0"/>
          </a:p>
        </p:txBody>
      </p:sp>
      <p:graphicFrame>
        <p:nvGraphicFramePr>
          <p:cNvPr id="13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5284655"/>
              </p:ext>
            </p:extLst>
          </p:nvPr>
        </p:nvGraphicFramePr>
        <p:xfrm>
          <a:off x="7748861" y="1557775"/>
          <a:ext cx="4351281" cy="3195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699494"/>
              </p:ext>
            </p:extLst>
          </p:nvPr>
        </p:nvGraphicFramePr>
        <p:xfrm>
          <a:off x="625667" y="2298685"/>
          <a:ext cx="6573264" cy="895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8785">
                  <a:extLst>
                    <a:ext uri="{9D8B030D-6E8A-4147-A177-3AD203B41FA5}">
                      <a16:colId xmlns:a16="http://schemas.microsoft.com/office/drawing/2014/main" xmlns="" val="66980681"/>
                    </a:ext>
                  </a:extLst>
                </a:gridCol>
                <a:gridCol w="1648691">
                  <a:extLst>
                    <a:ext uri="{9D8B030D-6E8A-4147-A177-3AD203B41FA5}">
                      <a16:colId xmlns:a16="http://schemas.microsoft.com/office/drawing/2014/main" xmlns="" val="736662927"/>
                    </a:ext>
                  </a:extLst>
                </a:gridCol>
                <a:gridCol w="1895812">
                  <a:extLst>
                    <a:ext uri="{9D8B030D-6E8A-4147-A177-3AD203B41FA5}">
                      <a16:colId xmlns:a16="http://schemas.microsoft.com/office/drawing/2014/main" xmlns="" val="1645625061"/>
                    </a:ext>
                  </a:extLst>
                </a:gridCol>
                <a:gridCol w="959976">
                  <a:extLst>
                    <a:ext uri="{9D8B030D-6E8A-4147-A177-3AD203B41FA5}">
                      <a16:colId xmlns:a16="http://schemas.microsoft.com/office/drawing/2014/main" xmlns="" val="876405352"/>
                    </a:ext>
                  </a:extLst>
                </a:gridCol>
              </a:tblGrid>
              <a:tr h="447584">
                <a:tc>
                  <a:txBody>
                    <a:bodyPr/>
                    <a:lstStyle/>
                    <a:p>
                      <a:pPr algn="ctr"/>
                      <a:endParaRPr lang="es-EC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CODIFICADO</a:t>
                      </a:r>
                      <a:endParaRPr lang="es-EC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DEVENGADO</a:t>
                      </a:r>
                      <a:endParaRPr lang="es-EC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s-EC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512023967"/>
                  </a:ext>
                </a:extLst>
              </a:tr>
              <a:tr h="447584">
                <a:tc>
                  <a:txBody>
                    <a:bodyPr/>
                    <a:lstStyle/>
                    <a:p>
                      <a:r>
                        <a:rPr lang="es-EC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PRESUPUESTO-2024</a:t>
                      </a:r>
                      <a:endParaRPr lang="es-EC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1’556,496,44</a:t>
                      </a:r>
                      <a:endParaRPr lang="es-EC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1’544.771,22</a:t>
                      </a:r>
                      <a:endParaRPr lang="es-EC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99.25%</a:t>
                      </a:r>
                      <a:endParaRPr lang="es-EC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25442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789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1503454" y="361019"/>
            <a:ext cx="7641771" cy="1389090"/>
            <a:chOff x="1756642" y="1214618"/>
            <a:chExt cx="7641771" cy="1389090"/>
          </a:xfrm>
        </p:grpSpPr>
        <p:pic>
          <p:nvPicPr>
            <p:cNvPr id="4" name="2 Imagen">
              <a:extLst>
                <a:ext uri="{FF2B5EF4-FFF2-40B4-BE49-F238E27FC236}">
                  <a16:creationId xmlns:a16="http://schemas.microsoft.com/office/drawing/2014/main" xmlns="" id="{D36CB561-C4F5-4EDE-B56B-AA01AC9AE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6642" y="1214618"/>
              <a:ext cx="7641771" cy="133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3 Título">
              <a:extLst>
                <a:ext uri="{FF2B5EF4-FFF2-40B4-BE49-F238E27FC236}">
                  <a16:creationId xmlns:a16="http://schemas.microsoft.com/office/drawing/2014/main" xmlns="" id="{7828178A-7410-4C54-918E-B71492D50F5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563510" y="1278145"/>
              <a:ext cx="6153770" cy="1325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2pPr>
              <a:lvl3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3pPr>
              <a:lvl4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4pPr>
              <a:lvl5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5pPr>
              <a:lvl6pPr marL="4572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6pPr>
              <a:lvl7pPr marL="9144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7pPr>
              <a:lvl8pPr marL="13716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8pPr>
              <a:lvl9pPr marL="18288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9pPr>
            </a:lstStyle>
            <a:p>
              <a:pPr algn="ctr">
                <a:defRPr/>
              </a:pPr>
              <a:r>
                <a:rPr lang="es-EC" sz="3000" b="1" dirty="0">
                  <a:solidFill>
                    <a:schemeClr val="bg1"/>
                  </a:solidFill>
                  <a:effectLst>
                    <a:outerShdw blurRad="50800" dist="38100" dir="2700000" algn="tl">
                      <a:srgbClr val="000000">
                        <a:alpha val="40000"/>
                      </a:srgbClr>
                    </a:outerShdw>
                  </a:effectLst>
                  <a:latin typeface="Montserrat Alternates"/>
                </a:rPr>
                <a:t>Preguntas, sugerencias y comentarios</a:t>
              </a:r>
              <a:endParaRPr lang="es-EC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Alternates"/>
              </a:endParaRPr>
            </a:p>
          </p:txBody>
        </p:sp>
      </p:grpSp>
      <p:sp>
        <p:nvSpPr>
          <p:cNvPr id="6" name="3 Título">
            <a:extLst>
              <a:ext uri="{FF2B5EF4-FFF2-40B4-BE49-F238E27FC236}">
                <a16:creationId xmlns:a16="http://schemas.microsoft.com/office/drawing/2014/main" xmlns="" id="{D02D16CF-70E3-4603-8802-1AFBD9AB4D0D}"/>
              </a:ext>
            </a:extLst>
          </p:cNvPr>
          <p:cNvSpPr txBox="1">
            <a:spLocks/>
          </p:cNvSpPr>
          <p:nvPr/>
        </p:nvSpPr>
        <p:spPr>
          <a:xfrm>
            <a:off x="1279480" y="1825270"/>
            <a:ext cx="9081015" cy="782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es-EC" sz="4400" b="1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Montserrat Alternates"/>
              </a:rPr>
              <a:t>Comunicacion.ipiap@gmail.com</a:t>
            </a:r>
            <a:endParaRPr lang="es-EC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Alternates"/>
            </a:endParaRPr>
          </a:p>
        </p:txBody>
      </p:sp>
      <p:grpSp>
        <p:nvGrpSpPr>
          <p:cNvPr id="11" name="10 Grupo"/>
          <p:cNvGrpSpPr/>
          <p:nvPr/>
        </p:nvGrpSpPr>
        <p:grpSpPr>
          <a:xfrm>
            <a:off x="1789444" y="2989794"/>
            <a:ext cx="3095521" cy="838200"/>
            <a:chOff x="2051842" y="3691552"/>
            <a:chExt cx="3095521" cy="83820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842" y="3691552"/>
              <a:ext cx="790575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2 Subtítulo">
              <a:extLst>
                <a:ext uri="{FF2B5EF4-FFF2-40B4-BE49-F238E27FC236}">
                  <a16:creationId xmlns:a16="http://schemas.microsoft.com/office/drawing/2014/main" xmlns="" id="{AC23BA84-A16B-4717-8984-F8866DF874B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667053" y="3748731"/>
              <a:ext cx="2480310" cy="40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ES_tradnl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20000"/>
                </a:spcBef>
                <a:buFont typeface="Arial" charset="0"/>
                <a:buNone/>
              </a:pPr>
              <a:r>
                <a:rPr lang="es-EC" altLang="es-EC" sz="25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IPIAP Ecuador</a:t>
              </a:r>
            </a:p>
          </p:txBody>
        </p:sp>
      </p:grpSp>
      <p:pic>
        <p:nvPicPr>
          <p:cNvPr id="1027" name="Picture 3" descr="f:\Desktop\reacciones-de-facebook(1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175" y="3566531"/>
            <a:ext cx="1095722" cy="109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13 Grupo"/>
          <p:cNvGrpSpPr/>
          <p:nvPr/>
        </p:nvGrpSpPr>
        <p:grpSpPr>
          <a:xfrm>
            <a:off x="6818380" y="2869326"/>
            <a:ext cx="3252672" cy="885096"/>
            <a:chOff x="6629528" y="3717656"/>
            <a:chExt cx="3252672" cy="885096"/>
          </a:xfrm>
        </p:grpSpPr>
        <p:pic>
          <p:nvPicPr>
            <p:cNvPr id="1026" name="Picture 2" descr="f:\Desktop\reacciones-de-facebook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528" y="3717656"/>
              <a:ext cx="885096" cy="885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2 Subtítulo">
              <a:extLst>
                <a:ext uri="{FF2B5EF4-FFF2-40B4-BE49-F238E27FC236}">
                  <a16:creationId xmlns:a16="http://schemas.microsoft.com/office/drawing/2014/main" xmlns="" id="{AC23BA84-A16B-4717-8984-F8866DF874B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401890" y="3932916"/>
              <a:ext cx="2480310" cy="40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ES_tradnl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20000"/>
                </a:spcBef>
                <a:buFont typeface="Arial" charset="0"/>
                <a:buNone/>
              </a:pPr>
              <a:r>
                <a:rPr lang="es-EC" altLang="es-EC" sz="25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IPIAP Ecuador</a:t>
              </a:r>
            </a:p>
          </p:txBody>
        </p:sp>
      </p:grpSp>
      <p:grpSp>
        <p:nvGrpSpPr>
          <p:cNvPr id="12" name="11 Grupo"/>
          <p:cNvGrpSpPr/>
          <p:nvPr/>
        </p:nvGrpSpPr>
        <p:grpSpPr>
          <a:xfrm>
            <a:off x="1789444" y="4260093"/>
            <a:ext cx="2901218" cy="857250"/>
            <a:chOff x="6522379" y="4294802"/>
            <a:chExt cx="2901218" cy="857250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2379" y="4294802"/>
              <a:ext cx="790575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2 Subtítulo">
              <a:extLst>
                <a:ext uri="{FF2B5EF4-FFF2-40B4-BE49-F238E27FC236}">
                  <a16:creationId xmlns:a16="http://schemas.microsoft.com/office/drawing/2014/main" xmlns="" id="{FAA590E2-F73A-48DD-9350-C12576DC8D6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37590" y="4375069"/>
              <a:ext cx="2286007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ES_tradnl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20000"/>
                </a:spcBef>
                <a:buFont typeface="Arial" charset="0"/>
                <a:buNone/>
              </a:pPr>
              <a:r>
                <a:rPr lang="es-EC" altLang="es-EC" sz="25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IpiapEcuador</a:t>
              </a:r>
            </a:p>
          </p:txBody>
        </p:sp>
      </p:grpSp>
      <p:grpSp>
        <p:nvGrpSpPr>
          <p:cNvPr id="15" name="14 Grupo"/>
          <p:cNvGrpSpPr/>
          <p:nvPr/>
        </p:nvGrpSpPr>
        <p:grpSpPr>
          <a:xfrm>
            <a:off x="7445520" y="4152687"/>
            <a:ext cx="2207553" cy="659878"/>
            <a:chOff x="6742137" y="4813127"/>
            <a:chExt cx="2207553" cy="659878"/>
          </a:xfrm>
        </p:grpSpPr>
        <p:sp>
          <p:nvSpPr>
            <p:cNvPr id="18" name="2 Subtítulo">
              <a:extLst>
                <a:ext uri="{FF2B5EF4-FFF2-40B4-BE49-F238E27FC236}">
                  <a16:creationId xmlns:a16="http://schemas.microsoft.com/office/drawing/2014/main" xmlns="" id="{AC23BA84-A16B-4717-8984-F8866DF874B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392323" y="4923290"/>
              <a:ext cx="1557367" cy="40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ES_tradnl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20000"/>
                </a:spcBef>
                <a:buFont typeface="Arial" charset="0"/>
                <a:buNone/>
              </a:pPr>
              <a:r>
                <a:rPr lang="es-EC" altLang="es-EC" sz="25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IPIAPEC</a:t>
              </a:r>
              <a:endParaRPr lang="es-EC" altLang="es-EC" sz="2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pic>
          <p:nvPicPr>
            <p:cNvPr id="1028" name="Picture 4" descr="f:\Desktop\instagram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2137" y="4813127"/>
              <a:ext cx="659878" cy="659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1 Grupo"/>
          <p:cNvGrpSpPr/>
          <p:nvPr/>
        </p:nvGrpSpPr>
        <p:grpSpPr>
          <a:xfrm>
            <a:off x="2304839" y="5129218"/>
            <a:ext cx="7300020" cy="634191"/>
            <a:chOff x="2257339" y="5301425"/>
            <a:chExt cx="7300020" cy="634191"/>
          </a:xfrm>
        </p:grpSpPr>
        <p:sp>
          <p:nvSpPr>
            <p:cNvPr id="16" name="2 Subtítulo">
              <a:extLst>
                <a:ext uri="{FF2B5EF4-FFF2-40B4-BE49-F238E27FC236}">
                  <a16:creationId xmlns:a16="http://schemas.microsoft.com/office/drawing/2014/main" xmlns="" id="{AC23BA84-A16B-4717-8984-F8866DF874B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012219" y="5438276"/>
              <a:ext cx="6545140" cy="40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s-ES_tradnl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20000"/>
                </a:spcBef>
                <a:buFont typeface="Arial" charset="0"/>
                <a:buNone/>
              </a:pPr>
              <a:r>
                <a:rPr lang="es-EC" altLang="es-EC" sz="18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Instituto Público de Investigación de Acuicultura y Pesca</a:t>
              </a:r>
              <a:endParaRPr lang="es-EC" altLang="es-EC" sz="1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pic>
          <p:nvPicPr>
            <p:cNvPr id="1029" name="Picture 5" descr="f:\Desktop\linkedin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7339" y="5301425"/>
              <a:ext cx="634191" cy="634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8" name="Picture 2" descr="F:\Downloads\marisco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739" y="0"/>
            <a:ext cx="1286947" cy="128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54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2"/>
          <p:cNvPicPr>
            <a:picLocks noChangeAspect="1"/>
          </p:cNvPicPr>
          <p:nvPr/>
        </p:nvPicPr>
        <p:blipFill rotWithShape="1">
          <a:blip r:embed="rId2"/>
          <a:srcRect l="2125" t="37486" r="79081" b="45549"/>
          <a:stretch/>
        </p:blipFill>
        <p:spPr>
          <a:xfrm>
            <a:off x="10165278" y="541813"/>
            <a:ext cx="1870364" cy="949697"/>
          </a:xfrm>
          <a:prstGeom prst="rect">
            <a:avLst/>
          </a:prstGeom>
        </p:spPr>
      </p:pic>
      <p:sp>
        <p:nvSpPr>
          <p:cNvPr id="4" name="Google Shape;119;p4">
            <a:extLst>
              <a:ext uri="{FF2B5EF4-FFF2-40B4-BE49-F238E27FC236}">
                <a16:creationId xmlns:a16="http://schemas.microsoft.com/office/drawing/2014/main" xmlns="" id="{F7DB6719-8B3C-D649-9C94-7B8572788ECA}"/>
              </a:ext>
            </a:extLst>
          </p:cNvPr>
          <p:cNvSpPr txBox="1"/>
          <p:nvPr/>
        </p:nvSpPr>
        <p:spPr>
          <a:xfrm>
            <a:off x="625668" y="241723"/>
            <a:ext cx="5549502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600" b="1" u="none" strike="noStrike" cap="none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/>
                <a:sym typeface="Arial"/>
              </a:rPr>
              <a:t>PLANIFICACIÓN ESTRATÉGICA </a:t>
            </a:r>
            <a:endParaRPr sz="2600" b="1" u="none" strike="noStrike" cap="none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"/>
              <a:sym typeface="Arial"/>
            </a:endParaRPr>
          </a:p>
        </p:txBody>
      </p:sp>
      <p:graphicFrame>
        <p:nvGraphicFramePr>
          <p:cNvPr id="5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6173898"/>
              </p:ext>
            </p:extLst>
          </p:nvPr>
        </p:nvGraphicFramePr>
        <p:xfrm>
          <a:off x="625668" y="1898904"/>
          <a:ext cx="10754905" cy="3302929"/>
        </p:xfrm>
        <a:graphic>
          <a:graphicData uri="http://schemas.openxmlformats.org/drawingml/2006/table">
            <a:tbl>
              <a:tblPr/>
              <a:tblGrid>
                <a:gridCol w="418683">
                  <a:extLst>
                    <a:ext uri="{9D8B030D-6E8A-4147-A177-3AD203B41FA5}">
                      <a16:colId xmlns:a16="http://schemas.microsoft.com/office/drawing/2014/main" xmlns="" val="1386065183"/>
                    </a:ext>
                  </a:extLst>
                </a:gridCol>
                <a:gridCol w="1949490">
                  <a:extLst>
                    <a:ext uri="{9D8B030D-6E8A-4147-A177-3AD203B41FA5}">
                      <a16:colId xmlns:a16="http://schemas.microsoft.com/office/drawing/2014/main" xmlns="" val="2625881118"/>
                    </a:ext>
                  </a:extLst>
                </a:gridCol>
                <a:gridCol w="3244789">
                  <a:extLst>
                    <a:ext uri="{9D8B030D-6E8A-4147-A177-3AD203B41FA5}">
                      <a16:colId xmlns:a16="http://schemas.microsoft.com/office/drawing/2014/main" xmlns="" val="895144050"/>
                    </a:ext>
                  </a:extLst>
                </a:gridCol>
                <a:gridCol w="3231705">
                  <a:extLst>
                    <a:ext uri="{9D8B030D-6E8A-4147-A177-3AD203B41FA5}">
                      <a16:colId xmlns:a16="http://schemas.microsoft.com/office/drawing/2014/main" xmlns="" val="593526822"/>
                    </a:ext>
                  </a:extLst>
                </a:gridCol>
                <a:gridCol w="955119">
                  <a:extLst>
                    <a:ext uri="{9D8B030D-6E8A-4147-A177-3AD203B41FA5}">
                      <a16:colId xmlns:a16="http://schemas.microsoft.com/office/drawing/2014/main" xmlns="" val="2061906603"/>
                    </a:ext>
                  </a:extLst>
                </a:gridCol>
                <a:gridCol w="955119">
                  <a:extLst>
                    <a:ext uri="{9D8B030D-6E8A-4147-A177-3AD203B41FA5}">
                      <a16:colId xmlns:a16="http://schemas.microsoft.com/office/drawing/2014/main" xmlns="" val="649054081"/>
                    </a:ext>
                  </a:extLst>
                </a:gridCol>
              </a:tblGrid>
              <a:tr h="80273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Descripción de la unidad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Objetivo de la unidad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Indicador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</a:t>
                      </a:r>
                    </a:p>
                    <a:p>
                      <a:pPr algn="ctr" fontAlgn="ctr"/>
                      <a:r>
                        <a:rPr lang="es-EC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Alcanzada</a:t>
                      </a:r>
                      <a:endParaRPr lang="es-EC" sz="11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Porcentaje </a:t>
                      </a:r>
                      <a:r>
                        <a:rPr lang="es-EC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alcanzada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9849009"/>
                  </a:ext>
                </a:extLst>
              </a:tr>
              <a:tr h="72009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5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Investigación de Recursos Bioacuáticos y de su Ambiente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Incrementar el conocimiento de los recursos hidrobiológicos y sus ecosistemas MEDIANTE la determinación de indicadores biológicos pesqueros.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Número de transferencia de conocimientos científicos pesquero, acuícola y ambiental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66688819"/>
                  </a:ext>
                </a:extLst>
              </a:tr>
              <a:tr h="40998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5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Número de recursos hidrobiológicos investigados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79350278"/>
                  </a:ext>
                </a:extLst>
              </a:tr>
              <a:tr h="134575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5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Incrementar las estrategias de manejo y ordenamiento pesquero - acuícola MEDIANTE la determinación del estado de explotación de los principales recursos hidrobiológicos.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Número de recomendaciones para el manejo adecuado de los recursos pesqueros y acuícolas.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650802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5076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9;p4">
            <a:extLst>
              <a:ext uri="{FF2B5EF4-FFF2-40B4-BE49-F238E27FC236}">
                <a16:creationId xmlns:a16="http://schemas.microsoft.com/office/drawing/2014/main" xmlns="" id="{F7DB6719-8B3C-D649-9C94-7B8572788ECA}"/>
              </a:ext>
            </a:extLst>
          </p:cNvPr>
          <p:cNvSpPr txBox="1"/>
          <p:nvPr/>
        </p:nvSpPr>
        <p:spPr>
          <a:xfrm>
            <a:off x="625668" y="206098"/>
            <a:ext cx="385133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600" b="1" u="none" strike="noStrike" cap="none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/>
                <a:sym typeface="Arial"/>
              </a:rPr>
              <a:t>DIFUSIÓN CIENTÍFICA</a:t>
            </a:r>
            <a:endParaRPr sz="2600" b="1" u="none" strike="noStrike" cap="none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"/>
              <a:sym typeface="Arial"/>
            </a:endParaRPr>
          </a:p>
        </p:txBody>
      </p:sp>
      <p:grpSp>
        <p:nvGrpSpPr>
          <p:cNvPr id="4" name="Grupo 4"/>
          <p:cNvGrpSpPr/>
          <p:nvPr/>
        </p:nvGrpSpPr>
        <p:grpSpPr>
          <a:xfrm>
            <a:off x="6349579" y="53714"/>
            <a:ext cx="2833546" cy="858723"/>
            <a:chOff x="5840242" y="303334"/>
            <a:chExt cx="2833546" cy="858723"/>
          </a:xfrm>
        </p:grpSpPr>
        <p:pic>
          <p:nvPicPr>
            <p:cNvPr id="5" name="Picture 2" descr="Facebook instagram twitter Imágenes recortadas de stock - Alamy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60" t="15066" r="3122" b="35225"/>
            <a:stretch/>
          </p:blipFill>
          <p:spPr bwMode="auto">
            <a:xfrm>
              <a:off x="6644130" y="303334"/>
              <a:ext cx="1266844" cy="651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0" t="16650" r="77573" b="33942"/>
            <a:stretch/>
          </p:blipFill>
          <p:spPr bwMode="auto">
            <a:xfrm>
              <a:off x="5840242" y="565377"/>
              <a:ext cx="673397" cy="596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6 Grupo"/>
            <p:cNvGrpSpPr/>
            <p:nvPr/>
          </p:nvGrpSpPr>
          <p:grpSpPr>
            <a:xfrm>
              <a:off x="8048090" y="506655"/>
              <a:ext cx="625698" cy="655402"/>
              <a:chOff x="10328954" y="1862067"/>
              <a:chExt cx="847046" cy="887258"/>
            </a:xfrm>
          </p:grpSpPr>
          <p:pic>
            <p:nvPicPr>
              <p:cNvPr id="8" name="Picture 4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252" t="10607" r="40650" b="33942"/>
              <a:stretch/>
            </p:blipFill>
            <p:spPr bwMode="auto">
              <a:xfrm>
                <a:off x="10328954" y="1862067"/>
                <a:ext cx="847046" cy="8872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34" t="26624" r="80424" b="61106"/>
              <a:stretch/>
            </p:blipFill>
            <p:spPr bwMode="auto">
              <a:xfrm>
                <a:off x="10471807" y="2123439"/>
                <a:ext cx="494791" cy="4870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5122" name="Picture 2" descr="F:\Downloads\difusi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406" y="-38808"/>
            <a:ext cx="1247087" cy="124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Desktop\DIFUSIÓN IPIAP 2024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56" y="1208279"/>
            <a:ext cx="11061079" cy="470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94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9;p4">
            <a:extLst>
              <a:ext uri="{FF2B5EF4-FFF2-40B4-BE49-F238E27FC236}">
                <a16:creationId xmlns:a16="http://schemas.microsoft.com/office/drawing/2014/main" xmlns="" id="{0364D578-692C-4143-95B4-0CF139E15032}"/>
              </a:ext>
            </a:extLst>
          </p:cNvPr>
          <p:cNvSpPr txBox="1"/>
          <p:nvPr/>
        </p:nvSpPr>
        <p:spPr>
          <a:xfrm>
            <a:off x="5054860" y="2135064"/>
            <a:ext cx="6441339" cy="1785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5500" b="1" u="none" strike="noStrike" cap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Arial"/>
              </a:rPr>
              <a:t>PROCESOS SUSTANTIVOS</a:t>
            </a:r>
            <a:endParaRPr sz="5500" b="1" u="none" strike="noStrike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335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225631" y="176764"/>
            <a:ext cx="11618123" cy="792089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22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CAMARÓN MARINO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22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(Langostino - Pomada) 2024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stylirostr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95" y="260079"/>
            <a:ext cx="1402836" cy="72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AEBDE"/>
                  </a:outerShdw>
                </a:effectLst>
              </a14:hiddenEffects>
            </a:ext>
          </a:extLst>
        </p:spPr>
      </p:pic>
      <p:sp>
        <p:nvSpPr>
          <p:cNvPr id="3" name="AutoShape 4"/>
          <p:cNvSpPr>
            <a:spLocks noChangeArrowheads="1"/>
          </p:cNvSpPr>
          <p:nvPr/>
        </p:nvSpPr>
        <p:spPr bwMode="auto">
          <a:xfrm>
            <a:off x="322474" y="1052736"/>
            <a:ext cx="11521280" cy="936104"/>
          </a:xfrm>
          <a:prstGeom prst="roundRect">
            <a:avLst>
              <a:gd name="adj" fmla="val 16667"/>
            </a:avLst>
          </a:prstGeom>
          <a:noFill/>
          <a:ln w="9525" algn="in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AEBDE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                    </a:t>
            </a: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 descr="De Color Simples Informes De Gestión Financiera Iconos De Marketing Icono  Analista De Negocios Ilustraciones svg, vectoriales, clip art vectorizado  libre de derechos. Image 3692863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7" t="25955" r="4266" b="48711"/>
          <a:stretch>
            <a:fillRect/>
          </a:stretch>
        </p:blipFill>
        <p:spPr bwMode="auto">
          <a:xfrm>
            <a:off x="112349" y="1090835"/>
            <a:ext cx="878416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944773" y="1190847"/>
            <a:ext cx="10706959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AEBDE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Determinar la distribución, abundancia y estado de explotación del Recurso Camarón (langostino y pomada) industrial y artesanal en el Ecuador, además de proveer información científicas a los tomadores de decisiones para la elaboración de políticas adecuadas de manejo pesquero.</a:t>
            </a: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322476" y="2060848"/>
            <a:ext cx="6912767" cy="2287341"/>
          </a:xfrm>
          <a:prstGeom prst="roundRect">
            <a:avLst>
              <a:gd name="adj" fmla="val 16667"/>
            </a:avLst>
          </a:prstGeom>
          <a:noFill/>
          <a:ln w="9525" algn="in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AEBDE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34682" y="2204864"/>
            <a:ext cx="6431071" cy="383406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6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DATOS DE LA PESQUERÍA</a:t>
            </a:r>
            <a:endParaRPr kumimoji="0" lang="es-EC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19842" y="2636913"/>
            <a:ext cx="6729103" cy="151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AEBDE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 typeface="Symbol" pitchFamily="18" charset="2"/>
              <a:buChar char="·"/>
              <a:tabLst/>
            </a:pP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Puertos visitados: </a:t>
            </a: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San Jacinto, San Clemente, </a:t>
            </a:r>
            <a:r>
              <a:rPr kumimoji="0" lang="es-EC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Engabao</a:t>
            </a: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, Playas, Bajo Alto y Puerto Bolívar.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 typeface="Symbol" pitchFamily="18" charset="2"/>
              <a:buChar char="·"/>
              <a:tabLst/>
            </a:pP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Tipo de embarcación más usada: </a:t>
            </a: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Barcos </a:t>
            </a:r>
            <a:r>
              <a:rPr kumimoji="0" lang="es-EC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arrastreros</a:t>
            </a: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y Fibra de vidrio.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 typeface="Symbol" pitchFamily="18" charset="2"/>
              <a:buChar char="·"/>
              <a:tabLst/>
            </a:pP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Artes de pesca: </a:t>
            </a: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Arrastre, Trasmallo de fondo y Enmalle de fondo.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 typeface="Symbol" pitchFamily="18" charset="2"/>
              <a:buChar char="·"/>
              <a:tabLst/>
            </a:pP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Talla media de captura: </a:t>
            </a: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16.5 cm </a:t>
            </a:r>
            <a:r>
              <a:rPr kumimoji="0" lang="es-EC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Lt</a:t>
            </a: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 typeface="Symbol" pitchFamily="18" charset="2"/>
              <a:buChar char="·"/>
              <a:tabLst/>
            </a:pP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Especie más representativa: </a:t>
            </a:r>
            <a:r>
              <a:rPr kumimoji="0" lang="es-EC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Penaeus</a:t>
            </a:r>
            <a:r>
              <a:rPr kumimoji="0" lang="es-EC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s-EC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californiensis</a:t>
            </a:r>
            <a:r>
              <a:rPr kumimoji="0" lang="es-EC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(Industrial) </a:t>
            </a:r>
            <a:r>
              <a:rPr kumimoji="0" lang="es-EC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Penaeus</a:t>
            </a:r>
            <a:r>
              <a:rPr kumimoji="0" lang="es-EC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s-EC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occidentalis</a:t>
            </a:r>
            <a:r>
              <a:rPr kumimoji="0" lang="es-EC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(Artesanal)</a:t>
            </a:r>
            <a:endParaRPr kumimoji="0" lang="es-EC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322474" y="4509120"/>
            <a:ext cx="4163483" cy="2088232"/>
          </a:xfrm>
          <a:prstGeom prst="roundRect">
            <a:avLst>
              <a:gd name="adj" fmla="val 16667"/>
            </a:avLst>
          </a:prstGeom>
          <a:noFill/>
          <a:ln w="9525" algn="in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AEBDE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565890" y="4667870"/>
            <a:ext cx="3659717" cy="333472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6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CONVENIOS</a:t>
            </a:r>
            <a:endParaRPr kumimoji="0" lang="es-EC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402908" y="5073350"/>
            <a:ext cx="3909483" cy="1379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AEBDE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 typeface="Symbol" pitchFamily="18" charset="2"/>
              <a:buChar char="·"/>
              <a:tabLst/>
            </a:pPr>
            <a:r>
              <a:rPr kumimoji="0" lang="es-EC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GIZ</a:t>
            </a:r>
            <a:r>
              <a:rPr kumimoji="0" 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fortalecimiento de las cadenas de valor de la pesca artesanal.</a:t>
            </a:r>
            <a:endParaRPr kumimoji="0" lang="es-EC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000"/>
              <a:buFont typeface="Symbol" pitchFamily="18" charset="2"/>
              <a:buChar char="·"/>
              <a:tabLst/>
            </a:pPr>
            <a:r>
              <a:rPr kumimoji="0" lang="es-EC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CNP</a:t>
            </a:r>
            <a:r>
              <a:rPr kumimoji="0" 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mejoramiento en la sostenibilidad del recurso pesquero del camarón pomada (</a:t>
            </a:r>
            <a:r>
              <a:rPr kumimoji="0" lang="es-EC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Protrachypene</a:t>
            </a:r>
            <a:r>
              <a:rPr kumimoji="0" lang="es-EC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precipua</a:t>
            </a:r>
            <a:r>
              <a:rPr kumimoji="0" 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) en el país .</a:t>
            </a:r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893" y="4613022"/>
            <a:ext cx="4845595" cy="1984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7" descr="De Color Simples Informes De Gestión Financiera Iconos De Marketing Icono  Analista De Negocios Ilustraciones svg, vectoriales, clip art vectorizado  libre de derechos. Image 3692863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83" t="48779" r="3557" b="25883"/>
          <a:stretch>
            <a:fillRect/>
          </a:stretch>
        </p:blipFill>
        <p:spPr bwMode="auto">
          <a:xfrm>
            <a:off x="549519" y="4578326"/>
            <a:ext cx="421777" cy="49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43" name="Picture 19" descr="De Color Simples Informes De Gestión Financiera Iconos De Marketing Icono  Analista De Negocios Ilustraciones svg, vectoriales, clip art vectorizado  libre de derechos. Image 3692863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6" t="3909" r="28445" b="70755"/>
          <a:stretch>
            <a:fillRect/>
          </a:stretch>
        </p:blipFill>
        <p:spPr bwMode="auto">
          <a:xfrm>
            <a:off x="570332" y="2132856"/>
            <a:ext cx="616239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5" r="22727"/>
          <a:stretch/>
        </p:blipFill>
        <p:spPr bwMode="auto">
          <a:xfrm>
            <a:off x="9440082" y="4580484"/>
            <a:ext cx="2589622" cy="20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3" name="AutoShape 12"/>
          <p:cNvSpPr>
            <a:spLocks noChangeArrowheads="1"/>
          </p:cNvSpPr>
          <p:nvPr/>
        </p:nvSpPr>
        <p:spPr bwMode="auto">
          <a:xfrm>
            <a:off x="7361746" y="2160401"/>
            <a:ext cx="4482008" cy="2187788"/>
          </a:xfrm>
          <a:prstGeom prst="roundRect">
            <a:avLst>
              <a:gd name="adj" fmla="val 16667"/>
            </a:avLst>
          </a:prstGeom>
          <a:noFill/>
          <a:ln w="9525" algn="in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AEBDE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7605162" y="2319151"/>
            <a:ext cx="4046569" cy="389769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6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LOGROS</a:t>
            </a:r>
            <a:endParaRPr kumimoji="0" lang="es-EC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7442180" y="2724631"/>
            <a:ext cx="4209552" cy="149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AEBDE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SzPts val="1000"/>
              <a:buFont typeface="Symbol" pitchFamily="18" charset="2"/>
              <a:buChar char="·"/>
            </a:pPr>
            <a:r>
              <a:rPr lang="es-EC" altLang="es-EC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Medidas de </a:t>
            </a:r>
            <a:r>
              <a:rPr lang="es-EC" altLang="es-EC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ordenamiento</a:t>
            </a: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es-EC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SzPts val="1000"/>
              <a:buFont typeface="Symbol" pitchFamily="18" charset="2"/>
              <a:buChar char="·"/>
            </a:pPr>
            <a:r>
              <a:rPr lang="es-EC" altLang="es-EC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Monitoreo Participativo (SMP) del camarón pomada (</a:t>
            </a:r>
            <a:r>
              <a:rPr lang="es-EC" altLang="es-EC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Protrachypene</a:t>
            </a:r>
            <a:r>
              <a:rPr lang="es-EC" altLang="es-EC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precipua</a:t>
            </a:r>
            <a:r>
              <a:rPr lang="es-EC" altLang="es-EC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SzPts val="1000"/>
              <a:buFont typeface="Symbol" pitchFamily="18" charset="2"/>
              <a:buChar char="·"/>
            </a:pPr>
            <a:r>
              <a:rPr lang="es-EC" altLang="es-EC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 de capacitación para el Sistema de Seguimiento Pesquero Participativo (SSPP) </a:t>
            </a:r>
            <a:r>
              <a:rPr lang="es-EC" altLang="es-EC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Área Marino Protegidas (AMP) </a:t>
            </a:r>
            <a:endParaRPr kumimoji="0" lang="es-EC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45" name="Picture 21" descr="De Color Simples Informes De Gestión Financiera Iconos De Marketing Icono  Analista De Negocios Ilustraciones svg, vectoriales, clip art vectorizado  libre de derechos. Image 3692863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" t="24532" r="76448" b="50133"/>
          <a:stretch>
            <a:fillRect/>
          </a:stretch>
        </p:blipFill>
        <p:spPr bwMode="auto">
          <a:xfrm>
            <a:off x="7619285" y="2204864"/>
            <a:ext cx="489675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519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9;p4">
            <a:extLst>
              <a:ext uri="{FF2B5EF4-FFF2-40B4-BE49-F238E27FC236}">
                <a16:creationId xmlns:a16="http://schemas.microsoft.com/office/drawing/2014/main" xmlns="" id="{F7DB6719-8B3C-D649-9C94-7B8572788ECA}"/>
              </a:ext>
            </a:extLst>
          </p:cNvPr>
          <p:cNvSpPr txBox="1"/>
          <p:nvPr/>
        </p:nvSpPr>
        <p:spPr>
          <a:xfrm>
            <a:off x="625667" y="204145"/>
            <a:ext cx="8743963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SEGUIMIENTO DE LOS RECURSOS PESQUEROS EN EL EMBALSE CHONGÓN</a:t>
            </a:r>
            <a:endParaRPr sz="2600" b="1" u="none" strike="noStrike" cap="none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/>
            </a:endParaRPr>
          </a:p>
        </p:txBody>
      </p:sp>
      <p:pic>
        <p:nvPicPr>
          <p:cNvPr id="4" name="Imagen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1437" y="1595425"/>
            <a:ext cx="4271569" cy="2135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upo 18"/>
          <p:cNvGrpSpPr/>
          <p:nvPr/>
        </p:nvGrpSpPr>
        <p:grpSpPr>
          <a:xfrm>
            <a:off x="718920" y="3731210"/>
            <a:ext cx="6145019" cy="2907096"/>
            <a:chOff x="387556" y="3501008"/>
            <a:chExt cx="5268610" cy="3164632"/>
          </a:xfrm>
        </p:grpSpPr>
        <p:grpSp>
          <p:nvGrpSpPr>
            <p:cNvPr id="6" name="Grupo 15"/>
            <p:cNvGrpSpPr/>
            <p:nvPr/>
          </p:nvGrpSpPr>
          <p:grpSpPr>
            <a:xfrm>
              <a:off x="837833" y="3501008"/>
              <a:ext cx="4818333" cy="3164632"/>
              <a:chOff x="1625875" y="3345768"/>
              <a:chExt cx="4818333" cy="3164632"/>
            </a:xfrm>
          </p:grpSpPr>
          <p:pic>
            <p:nvPicPr>
              <p:cNvPr id="8" name="Picture 6" descr="Imagen generada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7260" y="3345768"/>
                <a:ext cx="4746948" cy="316463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2" descr="Imagen generada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063" b="19590"/>
              <a:stretch/>
            </p:blipFill>
            <p:spPr bwMode="auto">
              <a:xfrm>
                <a:off x="1625875" y="3345768"/>
                <a:ext cx="1793997" cy="2099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" name="Imagen 9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88" b="89952" l="9986" r="9782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556" y="3645024"/>
              <a:ext cx="2339002" cy="1872208"/>
            </a:xfrm>
            <a:prstGeom prst="rect">
              <a:avLst/>
            </a:prstGeom>
          </p:spPr>
        </p:pic>
      </p:grpSp>
      <p:pic>
        <p:nvPicPr>
          <p:cNvPr id="10" name="Imagen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3503" y="3934055"/>
            <a:ext cx="2483057" cy="1862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217" y="1416655"/>
            <a:ext cx="6905337" cy="1865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F:\Downloads\pesqueri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899" y="0"/>
            <a:ext cx="985251" cy="73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94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9;p4">
            <a:extLst>
              <a:ext uri="{FF2B5EF4-FFF2-40B4-BE49-F238E27FC236}">
                <a16:creationId xmlns:a16="http://schemas.microsoft.com/office/drawing/2014/main" xmlns="" id="{F7DB6719-8B3C-D649-9C94-7B8572788ECA}"/>
              </a:ext>
            </a:extLst>
          </p:cNvPr>
          <p:cNvSpPr txBox="1"/>
          <p:nvPr/>
        </p:nvSpPr>
        <p:spPr>
          <a:xfrm>
            <a:off x="625668" y="204145"/>
            <a:ext cx="443322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CONCHA</a:t>
            </a:r>
            <a:endParaRPr sz="2600" b="1" u="none" strike="noStrike" cap="none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/>
            </a:endParaRPr>
          </a:p>
        </p:txBody>
      </p:sp>
      <p:sp>
        <p:nvSpPr>
          <p:cNvPr id="4" name="Rectángulo: esquinas redondeadas 34">
            <a:extLst>
              <a:ext uri="{FF2B5EF4-FFF2-40B4-BE49-F238E27FC236}">
                <a16:creationId xmlns:a16="http://schemas.microsoft.com/office/drawing/2014/main" xmlns="" id="{64DB0BD5-02FE-4D50-B59B-628C466FB27E}"/>
              </a:ext>
            </a:extLst>
          </p:cNvPr>
          <p:cNvSpPr/>
          <p:nvPr/>
        </p:nvSpPr>
        <p:spPr>
          <a:xfrm>
            <a:off x="6677525" y="2122976"/>
            <a:ext cx="4728815" cy="3570794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843"/>
          </a:p>
        </p:txBody>
      </p:sp>
      <p:pic>
        <p:nvPicPr>
          <p:cNvPr id="5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725" y="1999654"/>
            <a:ext cx="5213847" cy="3694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0" name="Picture 2" descr="F:\Downloads\conch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236" y="119018"/>
            <a:ext cx="724209" cy="72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Downloads\concha(1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2531" y="119018"/>
            <a:ext cx="715777" cy="71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3"/>
          <p:cNvSpPr/>
          <p:nvPr/>
        </p:nvSpPr>
        <p:spPr>
          <a:xfrm>
            <a:off x="696912" y="855059"/>
            <a:ext cx="22402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Puertos visitados</a:t>
            </a:r>
            <a:endParaRPr lang="es-EC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ángulo 3"/>
          <p:cNvSpPr/>
          <p:nvPr/>
        </p:nvSpPr>
        <p:spPr>
          <a:xfrm>
            <a:off x="689347" y="1246943"/>
            <a:ext cx="81577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/>
              <a:t>Archipiélago de </a:t>
            </a:r>
            <a:r>
              <a:rPr lang="es-ES" dirty="0" err="1"/>
              <a:t>Jambelí</a:t>
            </a:r>
            <a:r>
              <a:rPr lang="es-ES" dirty="0"/>
              <a:t>.</a:t>
            </a:r>
            <a:endParaRPr lang="es-EC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/>
              <a:t>Puertos de desembarque de la provincia de El Oro: Puerto Bolívar, Puerto </a:t>
            </a:r>
            <a:r>
              <a:rPr lang="es-ES" dirty="0" err="1"/>
              <a:t>Jelí</a:t>
            </a:r>
            <a:r>
              <a:rPr lang="es-ES" dirty="0"/>
              <a:t> y Puerto </a:t>
            </a:r>
            <a:r>
              <a:rPr lang="es-ES" dirty="0" err="1"/>
              <a:t>Hualtaco</a:t>
            </a:r>
            <a:r>
              <a:rPr lang="es-ES" dirty="0" smtClean="0"/>
              <a:t>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026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9674</TotalTime>
  <Words>2037</Words>
  <Application>Microsoft Office PowerPoint</Application>
  <PresentationFormat>Personalizado</PresentationFormat>
  <Paragraphs>285</Paragraphs>
  <Slides>30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cajasmarcia@gmail.com</dc:creator>
  <cp:lastModifiedBy>User</cp:lastModifiedBy>
  <cp:revision>261</cp:revision>
  <dcterms:created xsi:type="dcterms:W3CDTF">2021-05-27T23:45:58Z</dcterms:created>
  <dcterms:modified xsi:type="dcterms:W3CDTF">2025-07-08T14:33:57Z</dcterms:modified>
</cp:coreProperties>
</file>